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18.xml" ContentType="application/vnd.openxmlformats-officedocument.presentationml.comments+xml"/>
  <Override PartName="/ppt/notesSlides/notesSlide13.xml" ContentType="application/vnd.openxmlformats-officedocument.presentationml.notesSlide+xml"/>
  <Override PartName="/ppt/comments/comment19.xml" ContentType="application/vnd.openxmlformats-officedocument.presentationml.comments+xml"/>
  <Override PartName="/ppt/comments/comment20.xml" ContentType="application/vnd.openxmlformats-officedocument.presentationml.comments+xml"/>
  <Override PartName="/ppt/comments/comment21.xml" ContentType="application/vnd.openxmlformats-officedocument.presentationml.comments+xml"/>
  <Override PartName="/ppt/comments/comment22.xml" ContentType="application/vnd.openxmlformats-officedocument.presentationml.comments+xml"/>
  <Override PartName="/ppt/comments/comment23.xml" ContentType="application/vnd.openxmlformats-officedocument.presentationml.comments+xml"/>
  <Override PartName="/ppt/comments/comment24.xml" ContentType="application/vnd.openxmlformats-officedocument.presentationml.comments+xml"/>
  <Override PartName="/ppt/comments/comment25.xml" ContentType="application/vnd.openxmlformats-officedocument.presentationml.comments+xml"/>
  <Override PartName="/ppt/comments/comment26.xml" ContentType="application/vnd.openxmlformats-officedocument.presentationml.comments+xml"/>
  <Override PartName="/ppt/comments/comment27.xml" ContentType="application/vnd.openxmlformats-officedocument.presentationml.comments+xml"/>
  <Override PartName="/ppt/comments/comment28.xml" ContentType="application/vnd.openxmlformats-officedocument.presentationml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comment29.xml" ContentType="application/vnd.openxmlformats-officedocument.presentationml.comments+xml"/>
  <Override PartName="/ppt/comments/comment30.xml" ContentType="application/vnd.openxmlformats-officedocument.presentationml.comments+xml"/>
  <Override PartName="/ppt/comments/comment31.xml" ContentType="application/vnd.openxmlformats-officedocument.presentationml.comments+xml"/>
  <Override PartName="/ppt/comments/comment32.xml" ContentType="application/vnd.openxmlformats-officedocument.presentationml.comments+xml"/>
  <Override PartName="/ppt/comments/comment33.xml" ContentType="application/vnd.openxmlformats-officedocument.presentationml.comments+xml"/>
  <Override PartName="/ppt/comments/comment34.xml" ContentType="application/vnd.openxmlformats-officedocument.presentationml.comments+xml"/>
  <Override PartName="/ppt/comments/comment35.xml" ContentType="application/vnd.openxmlformats-officedocument.presentationml.comments+xml"/>
  <Override PartName="/ppt/comments/comment36.xml" ContentType="application/vnd.openxmlformats-officedocument.presentationml.comments+xml"/>
  <Override PartName="/ppt/comments/comment37.xml" ContentType="application/vnd.openxmlformats-officedocument.presentationml.comments+xml"/>
  <Override PartName="/ppt/notesSlides/notesSlide16.xml" ContentType="application/vnd.openxmlformats-officedocument.presentationml.notesSlide+xml"/>
  <Override PartName="/ppt/comments/comment38.xml" ContentType="application/vnd.openxmlformats-officedocument.presentationml.comments+xml"/>
  <Override PartName="/ppt/notesSlides/notesSlide17.xml" ContentType="application/vnd.openxmlformats-officedocument.presentationml.notesSlide+xml"/>
  <Override PartName="/ppt/comments/comment39.xml" ContentType="application/vnd.openxmlformats-officedocument.presentationml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comment40.xml" ContentType="application/vnd.openxmlformats-officedocument.presentationml.comments+xml"/>
  <Override PartName="/ppt/comments/comment41.xml" ContentType="application/vnd.openxmlformats-officedocument.presentationml.comments+xml"/>
  <Override PartName="/ppt/comments/comment42.xml" ContentType="application/vnd.openxmlformats-officedocument.presentationml.comments+xml"/>
  <Override PartName="/ppt/notesSlides/notesSlide20.xml" ContentType="application/vnd.openxmlformats-officedocument.presentationml.notesSlide+xml"/>
  <Override PartName="/ppt/comments/comment43.xml" ContentType="application/vnd.openxmlformats-officedocument.presentationml.comments+xml"/>
  <Override PartName="/ppt/notesSlides/notesSlide21.xml" ContentType="application/vnd.openxmlformats-officedocument.presentationml.notesSlide+xml"/>
  <Override PartName="/ppt/comments/comment44.xml" ContentType="application/vnd.openxmlformats-officedocument.presentationml.comments+xml"/>
  <Override PartName="/ppt/comments/comment45.xml" ContentType="application/vnd.openxmlformats-officedocument.presentationml.comments+xml"/>
  <Override PartName="/ppt/comments/comment46.xml" ContentType="application/vnd.openxmlformats-officedocument.presentationml.comments+xml"/>
  <Override PartName="/ppt/comments/comment47.xml" ContentType="application/vnd.openxmlformats-officedocument.presentationml.comments+xml"/>
  <Override PartName="/ppt/notesSlides/notesSlide22.xml" ContentType="application/vnd.openxmlformats-officedocument.presentationml.notesSlide+xml"/>
  <Override PartName="/ppt/comments/comment48.xml" ContentType="application/vnd.openxmlformats-officedocument.presentationml.comments+xml"/>
  <Override PartName="/ppt/comments/comment49.xml" ContentType="application/vnd.openxmlformats-officedocument.presentationml.comments+xml"/>
  <Override PartName="/ppt/comments/comment50.xml" ContentType="application/vnd.openxmlformats-officedocument.presentationml.comments+xml"/>
  <Override PartName="/ppt/comments/comment51.xml" ContentType="application/vnd.openxmlformats-officedocument.presentationml.comments+xml"/>
  <Override PartName="/ppt/notesSlides/notesSlide23.xml" ContentType="application/vnd.openxmlformats-officedocument.presentationml.notesSlide+xml"/>
  <Override PartName="/ppt/comments/comment52.xml" ContentType="application/vnd.openxmlformats-officedocument.presentationml.comments+xml"/>
  <Override PartName="/ppt/notesSlides/notesSlide24.xml" ContentType="application/vnd.openxmlformats-officedocument.presentationml.notesSlide+xml"/>
  <Override PartName="/ppt/comments/comment5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1" r:id="rId1"/>
  </p:sldMasterIdLst>
  <p:notesMasterIdLst>
    <p:notesMasterId r:id="rId75"/>
  </p:notesMasterIdLst>
  <p:handoutMasterIdLst>
    <p:handoutMasterId r:id="rId76"/>
  </p:handoutMasterIdLst>
  <p:sldIdLst>
    <p:sldId id="1055" r:id="rId2"/>
    <p:sldId id="1173" r:id="rId3"/>
    <p:sldId id="1056" r:id="rId4"/>
    <p:sldId id="1174" r:id="rId5"/>
    <p:sldId id="1144" r:id="rId6"/>
    <p:sldId id="1175" r:id="rId7"/>
    <p:sldId id="1148" r:id="rId8"/>
    <p:sldId id="1176" r:id="rId9"/>
    <p:sldId id="1149" r:id="rId10"/>
    <p:sldId id="1177" r:id="rId11"/>
    <p:sldId id="1057" r:id="rId12"/>
    <p:sldId id="1178" r:id="rId13"/>
    <p:sldId id="1161" r:id="rId14"/>
    <p:sldId id="1164" r:id="rId15"/>
    <p:sldId id="1179" r:id="rId16"/>
    <p:sldId id="1165" r:id="rId17"/>
    <p:sldId id="1180" r:id="rId18"/>
    <p:sldId id="1163" r:id="rId19"/>
    <p:sldId id="1169" r:id="rId20"/>
    <p:sldId id="1170" r:id="rId21"/>
    <p:sldId id="1181" r:id="rId22"/>
    <p:sldId id="1182" r:id="rId23"/>
    <p:sldId id="1183" r:id="rId24"/>
    <p:sldId id="1184" r:id="rId25"/>
    <p:sldId id="1185" r:id="rId26"/>
    <p:sldId id="1186" r:id="rId27"/>
    <p:sldId id="1060" r:id="rId28"/>
    <p:sldId id="1187" r:id="rId29"/>
    <p:sldId id="1158" r:id="rId30"/>
    <p:sldId id="1188" r:id="rId31"/>
    <p:sldId id="1189" r:id="rId32"/>
    <p:sldId id="1190" r:id="rId33"/>
    <p:sldId id="1191" r:id="rId34"/>
    <p:sldId id="1192" r:id="rId35"/>
    <p:sldId id="1193" r:id="rId36"/>
    <p:sldId id="1194" r:id="rId37"/>
    <p:sldId id="1195" r:id="rId38"/>
    <p:sldId id="1159" r:id="rId39"/>
    <p:sldId id="1160" r:id="rId40"/>
    <p:sldId id="1062" r:id="rId41"/>
    <p:sldId id="1196" r:id="rId42"/>
    <p:sldId id="1150" r:id="rId43"/>
    <p:sldId id="1197" r:id="rId44"/>
    <p:sldId id="1151" r:id="rId45"/>
    <p:sldId id="1198" r:id="rId46"/>
    <p:sldId id="1153" r:id="rId47"/>
    <p:sldId id="1154" r:id="rId48"/>
    <p:sldId id="1155" r:id="rId49"/>
    <p:sldId id="1199" r:id="rId50"/>
    <p:sldId id="1200" r:id="rId51"/>
    <p:sldId id="1201" r:id="rId52"/>
    <p:sldId id="1156" r:id="rId53"/>
    <p:sldId id="1157" r:id="rId54"/>
    <p:sldId id="1172" r:id="rId55"/>
    <p:sldId id="1202" r:id="rId56"/>
    <p:sldId id="1083" r:id="rId57"/>
    <p:sldId id="1203" r:id="rId58"/>
    <p:sldId id="1084" r:id="rId59"/>
    <p:sldId id="1208" r:id="rId60"/>
    <p:sldId id="1085" r:id="rId61"/>
    <p:sldId id="1119" r:id="rId62"/>
    <p:sldId id="1209" r:id="rId63"/>
    <p:sldId id="1086" r:id="rId64"/>
    <p:sldId id="1120" r:id="rId65"/>
    <p:sldId id="1207" r:id="rId66"/>
    <p:sldId id="1121" r:id="rId67"/>
    <p:sldId id="1167" r:id="rId68"/>
    <p:sldId id="1168" r:id="rId69"/>
    <p:sldId id="1171" r:id="rId70"/>
    <p:sldId id="1166" r:id="rId71"/>
    <p:sldId id="1204" r:id="rId72"/>
    <p:sldId id="1205" r:id="rId73"/>
    <p:sldId id="1206" r:id="rId74"/>
  </p:sldIdLst>
  <p:sldSz cx="9372600" cy="6858000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1pPr>
    <a:lvl2pPr marL="4572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2pPr>
    <a:lvl3pPr marL="9144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3pPr>
    <a:lvl4pPr marL="13716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4pPr>
    <a:lvl5pPr marL="18288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y Conlee" initials="MC" lastIdx="1" clrIdx="0"/>
  <p:cmAuthor id="2" name="Mark Kerzner" initials="MK" lastIdx="6" clrIdx="1"/>
  <p:cmAuthor id="3" name="Mary Beth Conlee" initials="MBC" lastIdx="7" clrIdx="2"/>
  <p:cmAuthor id="4" name="Michelle" initials="M" lastIdx="5" clrIdx="3"/>
  <p:cmAuthor id="5" name="Tricia Murphy" initials="TM" lastIdx="4" clrIdx="4">
    <p:extLst/>
  </p:cmAuthor>
  <p:cmAuthor id="6" name="Abishek" initials="AR" lastIdx="1" clrIdx="5">
    <p:extLst>
      <p:ext uri="{19B8F6BF-5375-455C-9EA6-DF929625EA0E}">
        <p15:presenceInfo xmlns:p15="http://schemas.microsoft.com/office/powerpoint/2012/main" userId="" providerId=""/>
      </p:ext>
    </p:extLst>
  </p:cmAuthor>
  <p:cmAuthor id="7" name="Abishek" initials="AR [2]" lastIdx="1" clrIdx="6">
    <p:extLst>
      <p:ext uri="{19B8F6BF-5375-455C-9EA6-DF929625EA0E}">
        <p15:presenceInfo xmlns:p15="http://schemas.microsoft.com/office/powerpoint/2012/main" userId="" providerId=""/>
      </p:ext>
    </p:extLst>
  </p:cmAuthor>
  <p:cmAuthor id="8" name="Abishek" initials="AR [3]" lastIdx="1" clrIdx="7">
    <p:extLst>
      <p:ext uri="{19B8F6BF-5375-455C-9EA6-DF929625EA0E}">
        <p15:presenceInfo xmlns:p15="http://schemas.microsoft.com/office/powerpoint/2012/main" userId="" providerId=""/>
      </p:ext>
    </p:extLst>
  </p:cmAuthor>
  <p:cmAuthor id="9" name="Abishek" initials="AR [4]" lastIdx="1" clrIdx="8">
    <p:extLst>
      <p:ext uri="{19B8F6BF-5375-455C-9EA6-DF929625EA0E}">
        <p15:presenceInfo xmlns:p15="http://schemas.microsoft.com/office/powerpoint/2012/main" userId="" providerId=""/>
      </p:ext>
    </p:extLst>
  </p:cmAuthor>
  <p:cmAuthor id="10" name="Abishek" initials="AR [5]" lastIdx="1" clrIdx="9">
    <p:extLst>
      <p:ext uri="{19B8F6BF-5375-455C-9EA6-DF929625EA0E}">
        <p15:presenceInfo xmlns:p15="http://schemas.microsoft.com/office/powerpoint/2012/main" userId="" providerId=""/>
      </p:ext>
    </p:extLst>
  </p:cmAuthor>
  <p:cmAuthor id="11" name="Abishek" initials="AR [6]" lastIdx="1" clrIdx="10">
    <p:extLst>
      <p:ext uri="{19B8F6BF-5375-455C-9EA6-DF929625EA0E}">
        <p15:presenceInfo xmlns:p15="http://schemas.microsoft.com/office/powerpoint/2012/main" userId="" providerId=""/>
      </p:ext>
    </p:extLst>
  </p:cmAuthor>
  <p:cmAuthor id="12" name="Abishek" initials="AR [7]" lastIdx="1" clrIdx="11">
    <p:extLst>
      <p:ext uri="{19B8F6BF-5375-455C-9EA6-DF929625EA0E}">
        <p15:presenceInfo xmlns:p15="http://schemas.microsoft.com/office/powerpoint/2012/main" userId="" providerId=""/>
      </p:ext>
    </p:extLst>
  </p:cmAuthor>
  <p:cmAuthor id="13" name="Abishek" initials="AR [8]" lastIdx="1" clrIdx="12">
    <p:extLst>
      <p:ext uri="{19B8F6BF-5375-455C-9EA6-DF929625EA0E}">
        <p15:presenceInfo xmlns:p15="http://schemas.microsoft.com/office/powerpoint/2012/main" userId="" providerId=""/>
      </p:ext>
    </p:extLst>
  </p:cmAuthor>
  <p:cmAuthor id="14" name="Abishek" initials="AR [9]" lastIdx="1" clrIdx="13">
    <p:extLst>
      <p:ext uri="{19B8F6BF-5375-455C-9EA6-DF929625EA0E}">
        <p15:presenceInfo xmlns:p15="http://schemas.microsoft.com/office/powerpoint/2012/main" userId="" providerId=""/>
      </p:ext>
    </p:extLst>
  </p:cmAuthor>
  <p:cmAuthor id="15" name="Abishek" initials="AR [10]" lastIdx="1" clrIdx="14">
    <p:extLst>
      <p:ext uri="{19B8F6BF-5375-455C-9EA6-DF929625EA0E}">
        <p15:presenceInfo xmlns:p15="http://schemas.microsoft.com/office/powerpoint/2012/main" userId="" providerId=""/>
      </p:ext>
    </p:extLst>
  </p:cmAuthor>
  <p:cmAuthor id="16" name="Abishek" initials="AR [11]" lastIdx="1" clrIdx="15">
    <p:extLst>
      <p:ext uri="{19B8F6BF-5375-455C-9EA6-DF929625EA0E}">
        <p15:presenceInfo xmlns:p15="http://schemas.microsoft.com/office/powerpoint/2012/main" userId="" providerId=""/>
      </p:ext>
    </p:extLst>
  </p:cmAuthor>
  <p:cmAuthor id="17" name="Abishek" initials="AR [12]" lastIdx="1" clrIdx="16">
    <p:extLst>
      <p:ext uri="{19B8F6BF-5375-455C-9EA6-DF929625EA0E}">
        <p15:presenceInfo xmlns:p15="http://schemas.microsoft.com/office/powerpoint/2012/main" userId="" providerId=""/>
      </p:ext>
    </p:extLst>
  </p:cmAuthor>
  <p:cmAuthor id="18" name="Abishek" initials="AR [13]" lastIdx="1" clrIdx="17">
    <p:extLst>
      <p:ext uri="{19B8F6BF-5375-455C-9EA6-DF929625EA0E}">
        <p15:presenceInfo xmlns:p15="http://schemas.microsoft.com/office/powerpoint/2012/main" userId="" providerId=""/>
      </p:ext>
    </p:extLst>
  </p:cmAuthor>
  <p:cmAuthor id="19" name="Abishek" initials="AR [14]" lastIdx="1" clrIdx="18">
    <p:extLst>
      <p:ext uri="{19B8F6BF-5375-455C-9EA6-DF929625EA0E}">
        <p15:presenceInfo xmlns:p15="http://schemas.microsoft.com/office/powerpoint/2012/main" userId="" providerId=""/>
      </p:ext>
    </p:extLst>
  </p:cmAuthor>
  <p:cmAuthor id="20" name="Abishek" initials="AR [15]" lastIdx="1" clrIdx="19">
    <p:extLst>
      <p:ext uri="{19B8F6BF-5375-455C-9EA6-DF929625EA0E}">
        <p15:presenceInfo xmlns:p15="http://schemas.microsoft.com/office/powerpoint/2012/main" userId="" providerId=""/>
      </p:ext>
    </p:extLst>
  </p:cmAuthor>
  <p:cmAuthor id="21" name="Abishek" initials="AR [16]" lastIdx="1" clrIdx="20">
    <p:extLst>
      <p:ext uri="{19B8F6BF-5375-455C-9EA6-DF929625EA0E}">
        <p15:presenceInfo xmlns:p15="http://schemas.microsoft.com/office/powerpoint/2012/main" userId="" providerId=""/>
      </p:ext>
    </p:extLst>
  </p:cmAuthor>
  <p:cmAuthor id="22" name="Abishek" initials="AR [17]" lastIdx="1" clrIdx="21">
    <p:extLst>
      <p:ext uri="{19B8F6BF-5375-455C-9EA6-DF929625EA0E}">
        <p15:presenceInfo xmlns:p15="http://schemas.microsoft.com/office/powerpoint/2012/main" userId="" providerId=""/>
      </p:ext>
    </p:extLst>
  </p:cmAuthor>
  <p:cmAuthor id="23" name="Abishek" initials="AR [18]" lastIdx="1" clrIdx="22">
    <p:extLst>
      <p:ext uri="{19B8F6BF-5375-455C-9EA6-DF929625EA0E}">
        <p15:presenceInfo xmlns:p15="http://schemas.microsoft.com/office/powerpoint/2012/main" userId="" providerId=""/>
      </p:ext>
    </p:extLst>
  </p:cmAuthor>
  <p:cmAuthor id="24" name="Abishek" initials="AR [19]" lastIdx="1" clrIdx="23">
    <p:extLst>
      <p:ext uri="{19B8F6BF-5375-455C-9EA6-DF929625EA0E}">
        <p15:presenceInfo xmlns:p15="http://schemas.microsoft.com/office/powerpoint/2012/main" userId="" providerId=""/>
      </p:ext>
    </p:extLst>
  </p:cmAuthor>
  <p:cmAuthor id="25" name="Abishek" initials="AR [20]" lastIdx="1" clrIdx="24">
    <p:extLst>
      <p:ext uri="{19B8F6BF-5375-455C-9EA6-DF929625EA0E}">
        <p15:presenceInfo xmlns:p15="http://schemas.microsoft.com/office/powerpoint/2012/main" userId="" providerId=""/>
      </p:ext>
    </p:extLst>
  </p:cmAuthor>
  <p:cmAuthor id="26" name="Abishek" initials="AR [21]" lastIdx="1" clrIdx="25">
    <p:extLst>
      <p:ext uri="{19B8F6BF-5375-455C-9EA6-DF929625EA0E}">
        <p15:presenceInfo xmlns:p15="http://schemas.microsoft.com/office/powerpoint/2012/main" userId="" providerId=""/>
      </p:ext>
    </p:extLst>
  </p:cmAuthor>
  <p:cmAuthor id="27" name="Abishek" initials="AR [22]" lastIdx="1" clrIdx="26">
    <p:extLst>
      <p:ext uri="{19B8F6BF-5375-455C-9EA6-DF929625EA0E}">
        <p15:presenceInfo xmlns:p15="http://schemas.microsoft.com/office/powerpoint/2012/main" userId="" providerId=""/>
      </p:ext>
    </p:extLst>
  </p:cmAuthor>
  <p:cmAuthor id="28" name="Abishek" initials="AR [23]" lastIdx="1" clrIdx="27">
    <p:extLst>
      <p:ext uri="{19B8F6BF-5375-455C-9EA6-DF929625EA0E}">
        <p15:presenceInfo xmlns:p15="http://schemas.microsoft.com/office/powerpoint/2012/main" userId="" providerId=""/>
      </p:ext>
    </p:extLst>
  </p:cmAuthor>
  <p:cmAuthor id="29" name="Abishek" initials="AR [24]" lastIdx="1" clrIdx="28">
    <p:extLst>
      <p:ext uri="{19B8F6BF-5375-455C-9EA6-DF929625EA0E}">
        <p15:presenceInfo xmlns:p15="http://schemas.microsoft.com/office/powerpoint/2012/main" userId="" providerId=""/>
      </p:ext>
    </p:extLst>
  </p:cmAuthor>
  <p:cmAuthor id="30" name="Abishek" initials="AR [25]" lastIdx="1" clrIdx="29">
    <p:extLst>
      <p:ext uri="{19B8F6BF-5375-455C-9EA6-DF929625EA0E}">
        <p15:presenceInfo xmlns:p15="http://schemas.microsoft.com/office/powerpoint/2012/main" userId="" providerId=""/>
      </p:ext>
    </p:extLst>
  </p:cmAuthor>
  <p:cmAuthor id="31" name="Abishek" initials="AR [26]" lastIdx="1" clrIdx="30">
    <p:extLst>
      <p:ext uri="{19B8F6BF-5375-455C-9EA6-DF929625EA0E}">
        <p15:presenceInfo xmlns:p15="http://schemas.microsoft.com/office/powerpoint/2012/main" userId="" providerId=""/>
      </p:ext>
    </p:extLst>
  </p:cmAuthor>
  <p:cmAuthor id="32" name="Abishek" initials="AR [27]" lastIdx="1" clrIdx="31">
    <p:extLst>
      <p:ext uri="{19B8F6BF-5375-455C-9EA6-DF929625EA0E}">
        <p15:presenceInfo xmlns:p15="http://schemas.microsoft.com/office/powerpoint/2012/main" userId="" providerId=""/>
      </p:ext>
    </p:extLst>
  </p:cmAuthor>
  <p:cmAuthor id="33" name="Abishek" initials="AR [28]" lastIdx="1" clrIdx="32">
    <p:extLst>
      <p:ext uri="{19B8F6BF-5375-455C-9EA6-DF929625EA0E}">
        <p15:presenceInfo xmlns:p15="http://schemas.microsoft.com/office/powerpoint/2012/main" userId="" providerId=""/>
      </p:ext>
    </p:extLst>
  </p:cmAuthor>
  <p:cmAuthor id="34" name="Abishek" initials="AR [29]" lastIdx="1" clrIdx="33">
    <p:extLst>
      <p:ext uri="{19B8F6BF-5375-455C-9EA6-DF929625EA0E}">
        <p15:presenceInfo xmlns:p15="http://schemas.microsoft.com/office/powerpoint/2012/main" userId="" providerId=""/>
      </p:ext>
    </p:extLst>
  </p:cmAuthor>
  <p:cmAuthor id="35" name="Abishek" initials="AR [30]" lastIdx="1" clrIdx="34">
    <p:extLst>
      <p:ext uri="{19B8F6BF-5375-455C-9EA6-DF929625EA0E}">
        <p15:presenceInfo xmlns:p15="http://schemas.microsoft.com/office/powerpoint/2012/main" userId="" providerId=""/>
      </p:ext>
    </p:extLst>
  </p:cmAuthor>
  <p:cmAuthor id="36" name="Abishek" initials="AR [31]" lastIdx="1" clrIdx="35">
    <p:extLst>
      <p:ext uri="{19B8F6BF-5375-455C-9EA6-DF929625EA0E}">
        <p15:presenceInfo xmlns:p15="http://schemas.microsoft.com/office/powerpoint/2012/main" userId="" providerId=""/>
      </p:ext>
    </p:extLst>
  </p:cmAuthor>
  <p:cmAuthor id="37" name="Abishek" initials="AR [32]" lastIdx="1" clrIdx="36">
    <p:extLst>
      <p:ext uri="{19B8F6BF-5375-455C-9EA6-DF929625EA0E}">
        <p15:presenceInfo xmlns:p15="http://schemas.microsoft.com/office/powerpoint/2012/main" userId="" providerId=""/>
      </p:ext>
    </p:extLst>
  </p:cmAuthor>
  <p:cmAuthor id="38" name="Abishek" initials="AR [33]" lastIdx="1" clrIdx="37">
    <p:extLst>
      <p:ext uri="{19B8F6BF-5375-455C-9EA6-DF929625EA0E}">
        <p15:presenceInfo xmlns:p15="http://schemas.microsoft.com/office/powerpoint/2012/main" userId="" providerId=""/>
      </p:ext>
    </p:extLst>
  </p:cmAuthor>
  <p:cmAuthor id="39" name="Abishek" initials="AR [34]" lastIdx="1" clrIdx="38">
    <p:extLst>
      <p:ext uri="{19B8F6BF-5375-455C-9EA6-DF929625EA0E}">
        <p15:presenceInfo xmlns:p15="http://schemas.microsoft.com/office/powerpoint/2012/main" userId="" providerId=""/>
      </p:ext>
    </p:extLst>
  </p:cmAuthor>
  <p:cmAuthor id="40" name="Abishek" initials="AR [35]" lastIdx="1" clrIdx="39">
    <p:extLst>
      <p:ext uri="{19B8F6BF-5375-455C-9EA6-DF929625EA0E}">
        <p15:presenceInfo xmlns:p15="http://schemas.microsoft.com/office/powerpoint/2012/main" userId="" providerId=""/>
      </p:ext>
    </p:extLst>
  </p:cmAuthor>
  <p:cmAuthor id="41" name="Abishek" initials="AR [36]" lastIdx="1" clrIdx="40">
    <p:extLst>
      <p:ext uri="{19B8F6BF-5375-455C-9EA6-DF929625EA0E}">
        <p15:presenceInfo xmlns:p15="http://schemas.microsoft.com/office/powerpoint/2012/main" userId="" providerId=""/>
      </p:ext>
    </p:extLst>
  </p:cmAuthor>
  <p:cmAuthor id="42" name="Abishek" initials="AR [37]" lastIdx="1" clrIdx="41">
    <p:extLst>
      <p:ext uri="{19B8F6BF-5375-455C-9EA6-DF929625EA0E}">
        <p15:presenceInfo xmlns:p15="http://schemas.microsoft.com/office/powerpoint/2012/main" userId="" providerId=""/>
      </p:ext>
    </p:extLst>
  </p:cmAuthor>
  <p:cmAuthor id="43" name="Abishek" initials="AR [38]" lastIdx="1" clrIdx="42">
    <p:extLst>
      <p:ext uri="{19B8F6BF-5375-455C-9EA6-DF929625EA0E}">
        <p15:presenceInfo xmlns:p15="http://schemas.microsoft.com/office/powerpoint/2012/main" userId="" providerId=""/>
      </p:ext>
    </p:extLst>
  </p:cmAuthor>
  <p:cmAuthor id="44" name="Abishek" initials="AR [39]" lastIdx="1" clrIdx="43">
    <p:extLst>
      <p:ext uri="{19B8F6BF-5375-455C-9EA6-DF929625EA0E}">
        <p15:presenceInfo xmlns:p15="http://schemas.microsoft.com/office/powerpoint/2012/main" userId="" providerId=""/>
      </p:ext>
    </p:extLst>
  </p:cmAuthor>
  <p:cmAuthor id="45" name="Abishek" initials="AR [40]" lastIdx="1" clrIdx="44">
    <p:extLst>
      <p:ext uri="{19B8F6BF-5375-455C-9EA6-DF929625EA0E}">
        <p15:presenceInfo xmlns:p15="http://schemas.microsoft.com/office/powerpoint/2012/main" userId="" providerId=""/>
      </p:ext>
    </p:extLst>
  </p:cmAuthor>
  <p:cmAuthor id="46" name="Abishek" initials="AR [41]" lastIdx="1" clrIdx="45">
    <p:extLst>
      <p:ext uri="{19B8F6BF-5375-455C-9EA6-DF929625EA0E}">
        <p15:presenceInfo xmlns:p15="http://schemas.microsoft.com/office/powerpoint/2012/main" userId="" providerId=""/>
      </p:ext>
    </p:extLst>
  </p:cmAuthor>
  <p:cmAuthor id="47" name="Abishek" initials="AR [42]" lastIdx="1" clrIdx="46">
    <p:extLst>
      <p:ext uri="{19B8F6BF-5375-455C-9EA6-DF929625EA0E}">
        <p15:presenceInfo xmlns:p15="http://schemas.microsoft.com/office/powerpoint/2012/main" userId="" providerId=""/>
      </p:ext>
    </p:extLst>
  </p:cmAuthor>
  <p:cmAuthor id="48" name="Abishek" initials="AR [43]" lastIdx="1" clrIdx="47">
    <p:extLst>
      <p:ext uri="{19B8F6BF-5375-455C-9EA6-DF929625EA0E}">
        <p15:presenceInfo xmlns:p15="http://schemas.microsoft.com/office/powerpoint/2012/main" userId="" providerId=""/>
      </p:ext>
    </p:extLst>
  </p:cmAuthor>
  <p:cmAuthor id="49" name="Abishek" initials="AR [44]" lastIdx="1" clrIdx="48">
    <p:extLst>
      <p:ext uri="{19B8F6BF-5375-455C-9EA6-DF929625EA0E}">
        <p15:presenceInfo xmlns:p15="http://schemas.microsoft.com/office/powerpoint/2012/main" userId="" providerId=""/>
      </p:ext>
    </p:extLst>
  </p:cmAuthor>
  <p:cmAuthor id="50" name="Abishek" initials="AR [45]" lastIdx="1" clrIdx="49">
    <p:extLst>
      <p:ext uri="{19B8F6BF-5375-455C-9EA6-DF929625EA0E}">
        <p15:presenceInfo xmlns:p15="http://schemas.microsoft.com/office/powerpoint/2012/main" userId="" providerId=""/>
      </p:ext>
    </p:extLst>
  </p:cmAuthor>
  <p:cmAuthor id="51" name="Abishek" initials="AR [46]" lastIdx="1" clrIdx="50">
    <p:extLst>
      <p:ext uri="{19B8F6BF-5375-455C-9EA6-DF929625EA0E}">
        <p15:presenceInfo xmlns:p15="http://schemas.microsoft.com/office/powerpoint/2012/main" userId="" providerId=""/>
      </p:ext>
    </p:extLst>
  </p:cmAuthor>
  <p:cmAuthor id="52" name="Abishek" initials="AR [47]" lastIdx="1" clrIdx="51">
    <p:extLst>
      <p:ext uri="{19B8F6BF-5375-455C-9EA6-DF929625EA0E}">
        <p15:presenceInfo xmlns:p15="http://schemas.microsoft.com/office/powerpoint/2012/main" userId="" providerId=""/>
      </p:ext>
    </p:extLst>
  </p:cmAuthor>
  <p:cmAuthor id="53" name="Abishek" initials="AR [48]" lastIdx="1" clrIdx="52">
    <p:extLst>
      <p:ext uri="{19B8F6BF-5375-455C-9EA6-DF929625EA0E}">
        <p15:presenceInfo xmlns:p15="http://schemas.microsoft.com/office/powerpoint/2012/main" userId="" providerId=""/>
      </p:ext>
    </p:extLst>
  </p:cmAuthor>
  <p:cmAuthor id="54" name="Abishek" initials="AR [49]" lastIdx="1" clrIdx="53">
    <p:extLst>
      <p:ext uri="{19B8F6BF-5375-455C-9EA6-DF929625EA0E}">
        <p15:presenceInfo xmlns:p15="http://schemas.microsoft.com/office/powerpoint/2012/main" userId="" providerId=""/>
      </p:ext>
    </p:extLst>
  </p:cmAuthor>
  <p:cmAuthor id="55" name="Abishek" initials="AR [50]" lastIdx="1" clrIdx="54">
    <p:extLst>
      <p:ext uri="{19B8F6BF-5375-455C-9EA6-DF929625EA0E}">
        <p15:presenceInfo xmlns:p15="http://schemas.microsoft.com/office/powerpoint/2012/main" userId="" providerId=""/>
      </p:ext>
    </p:extLst>
  </p:cmAuthor>
  <p:cmAuthor id="56" name="Abishek" initials="AR [51]" lastIdx="1" clrIdx="55">
    <p:extLst>
      <p:ext uri="{19B8F6BF-5375-455C-9EA6-DF929625EA0E}">
        <p15:presenceInfo xmlns:p15="http://schemas.microsoft.com/office/powerpoint/2012/main" userId="" providerId=""/>
      </p:ext>
    </p:extLst>
  </p:cmAuthor>
  <p:cmAuthor id="57" name="Abishek" initials="AR [52]" lastIdx="1" clrIdx="56">
    <p:extLst>
      <p:ext uri="{19B8F6BF-5375-455C-9EA6-DF929625EA0E}">
        <p15:presenceInfo xmlns:p15="http://schemas.microsoft.com/office/powerpoint/2012/main" userId="" providerId=""/>
      </p:ext>
    </p:extLst>
  </p:cmAuthor>
  <p:cmAuthor id="58" name="Abishek" initials="AR [53]" lastIdx="1" clrIdx="57">
    <p:extLst>
      <p:ext uri="{19B8F6BF-5375-455C-9EA6-DF929625EA0E}">
        <p15:presenceInfo xmlns:p15="http://schemas.microsoft.com/office/powerpoint/2012/main" userId="" providerId=""/>
      </p:ext>
    </p:extLst>
  </p:cmAuthor>
  <p:cmAuthor id="59" name="Abishek" initials="AR [54]" lastIdx="1" clrIdx="58">
    <p:extLst>
      <p:ext uri="{19B8F6BF-5375-455C-9EA6-DF929625EA0E}">
        <p15:presenceInfo xmlns:p15="http://schemas.microsoft.com/office/powerpoint/2012/main" userId="" providerId=""/>
      </p:ext>
    </p:extLst>
  </p:cmAuthor>
  <p:cmAuthor id="60" name="Abishek" initials="AR [55]" lastIdx="1" clrIdx="59">
    <p:extLst>
      <p:ext uri="{19B8F6BF-5375-455C-9EA6-DF929625EA0E}">
        <p15:presenceInfo xmlns:p15="http://schemas.microsoft.com/office/powerpoint/2012/main" userId="" providerId=""/>
      </p:ext>
    </p:extLst>
  </p:cmAuthor>
  <p:cmAuthor id="61" name="Abishek" initials="AR [56]" lastIdx="1" clrIdx="60">
    <p:extLst>
      <p:ext uri="{19B8F6BF-5375-455C-9EA6-DF929625EA0E}">
        <p15:presenceInfo xmlns:p15="http://schemas.microsoft.com/office/powerpoint/2012/main" userId="" providerId="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A1A"/>
    <a:srgbClr val="D6B8EB"/>
    <a:srgbClr val="A77EC7"/>
    <a:srgbClr val="B59BC7"/>
    <a:srgbClr val="C7AAD9"/>
    <a:srgbClr val="C89EDF"/>
    <a:srgbClr val="BD83DF"/>
    <a:srgbClr val="CB89DF"/>
    <a:srgbClr val="CA87D1"/>
    <a:srgbClr val="CF86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20" autoAdjust="0"/>
    <p:restoredTop sz="85804" autoAdjust="0"/>
  </p:normalViewPr>
  <p:slideViewPr>
    <p:cSldViewPr>
      <p:cViewPr varScale="1">
        <p:scale>
          <a:sx n="55" d="100"/>
          <a:sy n="55" d="100"/>
        </p:scale>
        <p:origin x="184" y="1560"/>
      </p:cViewPr>
      <p:guideLst>
        <p:guide orient="horz" pos="2160"/>
        <p:guide pos="29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>
        <p:scale>
          <a:sx n="80" d="100"/>
          <a:sy n="80" d="100"/>
        </p:scale>
        <p:origin x="2088" y="144"/>
      </p:cViewPr>
      <p:guideLst>
        <p:guide orient="horz" pos="3024"/>
        <p:guide pos="23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handoutMaster" Target="handoutMasters/handoutMaster1.xml"/><Relationship Id="rId77" Type="http://schemas.openxmlformats.org/officeDocument/2006/relationships/commentAuthors" Target="commentAuthors.xml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6" dt="2018-08-07T20:04:54.231" idx="1">
    <p:pos x="10" y="10"/>
    <p:text>Slide addition at this location - Added new header slide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6" dt="2018-08-07T20:15:32.217" idx="1">
    <p:pos x="10" y="10"/>
    <p:text>"REFORMmatplotlib" is the code used in the comment section to indicate that these three HIDDEN slides have been replaced by the next set of NON-HIDDEN slides with the same comment code - "REFORMmatplotlib"</p:text>
    <p:extLst>
      <p:ext uri="{C676402C-5697-4E1C-873F-D02D1690AC5C}">
        <p15:threadingInfo xmlns:p15="http://schemas.microsoft.com/office/powerpoint/2012/main" timeZoneBias="420"/>
      </p:ext>
    </p:extLst>
  </p:cm>
  <p:cm authorId="18" dt="2018-08-07T20:15:46.117" idx="1">
    <p:pos x="106" y="106"/>
    <p:text>New content will include individual slides for plot(), subplot(), scatter(), bar(), pie(). These are basic necessities of matplotlib and should be on the slides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4" dt="2018-08-07T20:11:12.915" idx="1">
    <p:pos x="10" y="10"/>
    <p:text>"REFORMmatplotlib" is the code used in the comment section to indicate that these three HIDDEN slides have been replaced by the next set of NON-HIDDEN slides with the same comment code - "REFORMmatplotlib"</p:text>
    <p:extLst>
      <p:ext uri="{C676402C-5697-4E1C-873F-D02D1690AC5C}">
        <p15:threadingInfo xmlns:p15="http://schemas.microsoft.com/office/powerpoint/2012/main" timeZoneBias="420"/>
      </p:ext>
    </p:extLst>
  </p:cm>
  <p:cm authorId="15" dt="2018-08-07T20:13:50.545" idx="1">
    <p:pos x="106" y="106"/>
    <p:text>New content will include individual slides for plot(), subplot(), scatter(), bar(), pie(). These are basic necessities of matplotlib and should be on the slides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0" dt="2018-08-07T20:16:33.139" idx="1">
    <p:pos x="10" y="10"/>
    <p:text>"REFORMmatplotlib" - New content with individual slides for plot(), subplot(), scatter(), bar(), pie(). These are basic necessities of matplotlib and should be on the slides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1" dt="2018-08-07T20:17:05.425" idx="1">
    <p:pos x="10" y="10"/>
    <p:text>"REFORMmatplotlib" - New content with individual slides for plot(), subplot(), scatter(), bar(), pie(). These are basic necessities of matplotlib and should be on the slides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2" dt="2018-08-07T20:17:08.090" idx="1">
    <p:pos x="10" y="10"/>
    <p:text>"REFORMmatplotlib" - New content with individual slides for plot(), subplot(), scatter(), bar(), pie(). These are basic necessities of matplotlib and should be on the slides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3" dt="2018-08-07T20:17:10.806" idx="1">
    <p:pos x="10" y="10"/>
    <p:text>"REFORMmatplotlib" - New content with individual slides for plot(), subplot(), scatter(), bar(), pie(). These are basic necessities of matplotlib and should be on the slides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4" dt="2018-08-07T20:17:14.192" idx="1">
    <p:pos x="10" y="10"/>
    <p:text>"REFORMmatplotlib" - New content with individual slides for plot(), subplot(), scatter(), bar(), pie(). These are basic necessities of matplotlib and should be on the slides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5" dt="2018-08-07T20:17:34.660" idx="1">
    <p:pos x="10" y="10"/>
    <p:text>"REFORMmatplotlib" - New content with individual slides for plot(), subplot(), scatter(), bar(), pie(). These are basic necessities of matplotlib and should be on the slides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6" dt="2018-08-07T20:35:34.202" idx="1">
    <p:pos x="10" y="10"/>
    <p:text>Slide addition at this location - header for seaboard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7" dt="2018-08-07T20:36:33.444" idx="1">
    <p:pos x="10" y="10"/>
    <p:text>Edits - website added, import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7" dt="2018-08-07T20:05:28.193" idx="1">
    <p:pos x="10" y="10"/>
    <p:text>Minor edits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8" dt="2018-08-07T20:37:48.644" idx="1">
    <p:pos x="10" y="10"/>
    <p:text>Slide addition at this location - heatmap() with code 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9" dt="2018-08-07T20:38:10.895" idx="1">
    <p:pos x="10" y="10"/>
    <p:text>Slide addition at this location - tsplot() with code 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0" dt="2018-08-07T20:38:22.403" idx="1">
    <p:pos x="10" y="10"/>
    <p:text>Slide addition at this location - barplot() with code (comparison matplotlib vs seaborn code length) 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1" dt="2018-08-07T20:38:32.130" idx="1">
    <p:pos x="10" y="10"/>
    <p:text>Slide addition at this location - barplot() with code (comparison matplotlib vs seaborn code length) 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2" dt="2018-08-07T20:39:15.414" idx="1">
    <p:pos x="10" y="10"/>
    <p:text>Slide addition at this location - regplot() with code - Regression plots are essential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3" dt="2018-08-07T20:39:41.655" idx="1">
    <p:pos x="10" y="10"/>
    <p:text>Slide addition at this location - regplot() with code - Regression plots are essential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4" dt="2018-08-07T20:39:45.541" idx="1">
    <p:pos x="10" y="10"/>
    <p:text>Slide addition at this location - regplot() with code - Regression plots are essential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5" dt="2018-08-07T20:39:53.790" idx="1">
    <p:pos x="10" y="10"/>
    <p:text>Slide removal from this location - slide has been added previously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6" dt="2018-08-07T20:40:08.848" idx="1">
    <p:pos x="10" y="10"/>
    <p:text>Slide removal from this location - slide has been added previously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7" dt="2018-08-07T20:40:38.434" idx="1">
    <p:pos x="10" y="10"/>
    <p:text>Ggplot header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8" dt="2018-08-07T20:06:05.919" idx="1">
    <p:pos x="10" y="10"/>
    <p:text>Slide addition at this location - new header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8" dt="2018-08-07T20:41:07.496" idx="1">
    <p:pos x="10" y="10"/>
    <p:text>Minor edits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9" dt="2018-08-07T20:41:32.797" idx="1">
    <p:pos x="10" y="10"/>
    <p:text>No change - only footer to be added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0" dt="2018-08-07T20:42:42.952" idx="1">
    <p:pos x="10" y="10"/>
    <p:text>"REFORMggplot" coded comments for these three slides. They have been presented in the correct order, with consistent formatting with the rest of the slides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1" dt="2018-08-07T20:43:45.874" idx="1">
    <p:pos x="10" y="10"/>
    <p:text>"REFORMggplot" coded comments for these three slides. They have been presented in the correct order, with consistent formatting with the rest of the slides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2" dt="2018-08-07T20:43:50.697" idx="1">
    <p:pos x="10" y="10"/>
    <p:text>"REFORMggplot" coded comments for these three slides. They have been presented in the correct order, with consistent formatting with the rest of the slides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3" dt="2018-08-07T20:43:59.118" idx="1">
    <p:pos x="10" y="10"/>
    <p:text>"REFORMggplot" coded comments for these three slides. They have been presented in the correct order, with consistent formatting with the rest of the slides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4" dt="2018-08-07T20:44:05.709" idx="1">
    <p:pos x="10" y="10"/>
    <p:text>"REFORMggplot" coded comments for these three slides. They have been presented in the correct order, with consistent formatting with the rest of the slides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5" dt="2018-08-07T20:44:08.144" idx="1">
    <p:pos x="10" y="10"/>
    <p:text>"REFORMggplot" coded comments for these three slides. They have been presented in the correct order, with consistent formatting with the rest of the slides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6" dt="2018-08-07T20:44:46.883" idx="1">
    <p:pos x="10" y="10"/>
    <p:text>Slide removal from this location - LABS are later at the end of matplotlib, seaboard and ggplot (not sure where the ggplot labs are)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7" dt="2018-08-07T20:46:06.097" idx="1">
    <p:pos x="10" y="10"/>
    <p:text>Slide removal from this location - LABS are later at the end of matplotlib, seaboard and ggplot (not sure where the ggplot labs are)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9" dt="2018-08-07T20:07:06.299" idx="1">
    <p:pos x="10" y="10"/>
    <p:text>Edits - addition of pandas visualization website for reference etc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4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8" dt="2018-08-07T20:46:31.284" idx="1">
    <p:pos x="10" y="10"/>
    <p:text>Header for statistical graphs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4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9" dt="2018-08-07T20:46:58.501" idx="1">
    <p:pos x="10" y="10"/>
    <p:text>Minor edit - Capital H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4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60" dt="2018-08-07T20:57:24.730" idx="1">
    <p:pos x="10" y="10"/>
    <p:text>Consistency formatting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4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8" dt="2018-08-07T20:56:05.585" idx="1">
    <p:pos x="10" y="10"/>
    <p:text>Slide removal permanently - Slide deck is for python. R not needed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4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61" dt="2018-08-07T20:57:46.430" idx="1">
    <p:pos x="10" y="10"/>
    <p:text>Edit - Boxplot slide with complete working code to understand step by step with the plot (verified in python 3)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4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9" dt="2018-08-07T20:56:29.035" idx="1">
    <p:pos x="10" y="10"/>
    <p:text>Slide removal permanently - Slide deck is for python. R not needed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4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7" dt="2018-08-07T20:53:23.441" idx="1">
    <p:pos x="10" y="10"/>
    <p:text>Edit - Histogram slide with complete working code to understand step by step with the plot (verified in python 3)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4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4" dt="2018-08-07T20:51:43.440" idx="1">
    <p:pos x="10" y="10"/>
    <p:text>Slide removal permanently - Scatter Plots already covered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4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3" dt="2018-08-07T20:51:29.839" idx="1">
    <p:pos x="10" y="10"/>
    <p:text>Slide removal permanently - Irrelevant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4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2" dt="2018-08-07T20:51:17.886" idx="1">
    <p:pos x="10" y="10"/>
    <p:text>Slide removal permanently - Added before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0" dt="2018-08-07T20:07:41.915" idx="1">
    <p:pos x="10" y="10"/>
    <p:text>Code Snippet Consistency - (Input: Pink + Bold with arrows), (Output: Black + Non-Bold)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5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1" dt="2018-08-07T20:51:00.871" idx="1">
    <p:pos x="10" y="10"/>
    <p:text>Slide removal permanently - Added before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5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0" dt="2018-08-07T20:50:53.426" idx="1">
    <p:pos x="10" y="10"/>
    <p:text>Slide removal permanently - Not needed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5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5" dt="2018-08-07T20:52:49.639" idx="1">
    <p:pos x="10" y="10"/>
    <p:text>Lab numbers were not at all matching with slides - This is a different convention now, but it can be easily modified to your previous convention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5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6" dt="2018-08-07T20:52:54.765" idx="1">
    <p:pos x="10" y="10"/>
    <p:text>Lab numbers were not at all matching with slides - This is a different convention now, but it can be easily modified to your previous convention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1" dt="2018-08-07T20:08:13.472" idx="1">
    <p:pos x="10" y="10"/>
    <p:text>Slide addition at this location - New header for matplotlib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2" dt="2018-08-07T20:09:02.862" idx="1">
    <p:pos x="10" y="10"/>
    <p:text>Edits - combined improved intro slide with all the basic commands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3" dt="2018-08-07T20:10:13.840" idx="1">
    <p:pos x="10" y="10"/>
    <p:text>Edits - Improved consistency with syntax additions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7" dt="2018-08-07T20:15:37.241" idx="1">
    <p:pos x="10" y="10"/>
    <p:text>"REFORMmatplotlib" is the code used in the comment section to indicate that these three HIDDEN slides have been replaced by the next set of NON-HIDDEN slides with the same comment code - "REFORMmatplotlib"</p:text>
    <p:extLst>
      <p:ext uri="{C676402C-5697-4E1C-873F-D02D1690AC5C}">
        <p15:threadingInfo xmlns:p15="http://schemas.microsoft.com/office/powerpoint/2012/main" timeZoneBias="420"/>
      </p:ext>
    </p:extLst>
  </p:cm>
  <p:cm authorId="19" dt="2018-08-07T20:15:49.085" idx="1">
    <p:pos x="106" y="106"/>
    <p:text>New content will include individual slides for plot(), subplot(), scatter(), bar(), pie(). These are basic necessities of matplotlib and should be on the slides</p:text>
    <p:extLst>
      <p:ext uri="{C676402C-5697-4E1C-873F-D02D1690AC5C}">
        <p15:threadingInfo xmlns:p15="http://schemas.microsoft.com/office/powerpoint/2012/main" timeZoneBias="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3363"/>
            <a:ext cx="3170238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03" tIns="48303" rIns="96603" bIns="48303" numCol="1" anchor="b" anchorCtr="0" compatLnSpc="1">
            <a:prstTxWarp prst="textNoShape">
              <a:avLst/>
            </a:prstTxWarp>
          </a:bodyPr>
          <a:lstStyle>
            <a:lvl1pPr defTabSz="96520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dirty="0"/>
              <a:t>Copyright © 2017 Elephant Scale. All rights reserved.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3363"/>
            <a:ext cx="3170237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03" tIns="48303" rIns="96603" bIns="48303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97E62689-8C7D-4291-A094-4E689FEC4C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2915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4813" y="473075"/>
            <a:ext cx="6492875" cy="475138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8280" name="Rectangle 8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365250" y="9388475"/>
            <a:ext cx="4578350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1" compatLnSpc="1">
            <a:prstTxWarp prst="textNoShape">
              <a:avLst/>
            </a:prstTxWarp>
          </a:bodyPr>
          <a:lstStyle>
            <a:lvl1pPr algn="ctr" defTabSz="965200" eaLnBrk="0" hangingPunct="0">
              <a:defRPr sz="900">
                <a:latin typeface="Arial" charset="0"/>
              </a:defRPr>
            </a:lvl1pPr>
          </a:lstStyle>
          <a:p>
            <a:pPr>
              <a:defRPr/>
            </a:pPr>
            <a:r>
              <a:rPr lang="en-US" dirty="0"/>
              <a:t>Copyright © 2017 Elephant Scale. All rights reserved.</a:t>
            </a:r>
          </a:p>
        </p:txBody>
      </p:sp>
      <p:sp>
        <p:nvSpPr>
          <p:cNvPr id="438281" name="Rectangle 9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400800" y="9388475"/>
            <a:ext cx="554038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b="1">
                <a:latin typeface="Arial" charset="0"/>
              </a:defRPr>
            </a:lvl1pPr>
          </a:lstStyle>
          <a:p>
            <a:pPr>
              <a:defRPr/>
            </a:pPr>
            <a:fld id="{EFAADD5D-AF76-45EE-AA5F-6DAC73BF167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8306" name="Text Box 34"/>
          <p:cNvSpPr txBox="1">
            <a:spLocks noChangeArrowheads="1"/>
          </p:cNvSpPr>
          <p:nvPr/>
        </p:nvSpPr>
        <p:spPr bwMode="auto">
          <a:xfrm>
            <a:off x="271463" y="5176838"/>
            <a:ext cx="617537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386" tIns="48194" rIns="96386" bIns="48194"/>
          <a:lstStyle/>
          <a:p>
            <a:pPr defTabSz="960438">
              <a:defRPr/>
            </a:pPr>
            <a:r>
              <a:rPr lang="en-US" sz="1200" b="1" u="sng" dirty="0">
                <a:latin typeface="Times New Roman" pitchFamily="18" charset="0"/>
                <a:cs typeface="Times New Roman" pitchFamily="18" charset="0"/>
              </a:rPr>
              <a:t>Notes:</a:t>
            </a:r>
          </a:p>
        </p:txBody>
      </p:sp>
      <p:sp>
        <p:nvSpPr>
          <p:cNvPr id="438309" name="Rectangle 37"/>
          <p:cNvSpPr>
            <a:spLocks noGrp="1" noChangeArrowheads="1"/>
          </p:cNvSpPr>
          <p:nvPr>
            <p:ph type="body" sz="quarter" idx="3"/>
          </p:nvPr>
        </p:nvSpPr>
        <p:spPr bwMode="gray">
          <a:xfrm>
            <a:off x="322263" y="5462588"/>
            <a:ext cx="6607175" cy="375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37" tIns="45768" rIns="91537" bIns="4576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438317" name="Line 45"/>
          <p:cNvSpPr>
            <a:spLocks noChangeShapeType="1"/>
          </p:cNvSpPr>
          <p:nvPr/>
        </p:nvSpPr>
        <p:spPr bwMode="auto">
          <a:xfrm>
            <a:off x="322263" y="9324975"/>
            <a:ext cx="665321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30000"/>
              </a:spcBef>
              <a:defRPr/>
            </a:pPr>
            <a:endParaRPr lang="en-US" dirty="0">
              <a:latin typeface="Garamond" pitchFamily="-11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3744030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168275" indent="-168275" algn="l" rtl="0" eaLnBrk="0" fontAlgn="base" hangingPunct="0">
      <a:spcBef>
        <a:spcPct val="30000"/>
      </a:spcBef>
      <a:spcAft>
        <a:spcPct val="0"/>
      </a:spcAft>
      <a:buSzPct val="65000"/>
      <a:buFont typeface="Wingdings" pitchFamily="2" charset="2"/>
      <a:buChar char=""/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ＭＳ Ｐゴシック" pitchFamily="-110" charset="-128"/>
      </a:defRPr>
    </a:lvl1pPr>
    <a:lvl2pPr marL="452438" indent="-169863" algn="l" rtl="0" eaLnBrk="0" fontAlgn="base" hangingPunct="0">
      <a:spcBef>
        <a:spcPct val="30000"/>
      </a:spcBef>
      <a:spcAft>
        <a:spcPct val="0"/>
      </a:spcAft>
      <a:buChar char="–"/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ＭＳ Ｐゴシック"/>
      </a:defRPr>
    </a:lvl2pPr>
    <a:lvl3pPr marL="744538" indent="-173038" algn="l" rtl="0" eaLnBrk="0" fontAlgn="base" hangingPunct="0">
      <a:spcBef>
        <a:spcPct val="30000"/>
      </a:spcBef>
      <a:spcAft>
        <a:spcPct val="0"/>
      </a:spcAft>
      <a:buChar char="•"/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ＭＳ Ｐゴシック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ＭＳ Ｐゴシック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ＭＳ Ｐゴシック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2530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AADD5D-AF76-45EE-AA5F-6DAC73BF167A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74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63257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52039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423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AADD5D-AF76-45EE-AA5F-6DAC73BF167A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0762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69613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614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452438" marR="0" lvl="1" indent="-169863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45772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452438" marR="0" lvl="1" indent="-169863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39232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84554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275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8854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5462588"/>
            <a:ext cx="6524625" cy="3751262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074874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5462588"/>
            <a:ext cx="6524625" cy="3751262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906493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14665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473075"/>
            <a:ext cx="6492875" cy="4751388"/>
          </a:xfrm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6917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473075"/>
            <a:ext cx="6492875" cy="4751388"/>
          </a:xfrm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932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6967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114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3945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097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AADD5D-AF76-45EE-AA5F-6DAC73BF167A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56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79682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817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 preferRelativeResize="0">
            <a:picLocks noChangeArrowheads="1"/>
          </p:cNvPicPr>
          <p:nvPr/>
        </p:nvPicPr>
        <p:blipFill rotWithShape="1">
          <a:blip r:embed="rId2"/>
          <a:srcRect t="19473"/>
          <a:stretch/>
        </p:blipFill>
        <p:spPr bwMode="auto">
          <a:xfrm>
            <a:off x="0" y="-1488"/>
            <a:ext cx="2498725" cy="6867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04898" name="Rectangle 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498725" y="4119563"/>
            <a:ext cx="6335713" cy="457200"/>
          </a:xfrm>
        </p:spPr>
        <p:txBody>
          <a:bodyPr>
            <a:spAutoFit/>
          </a:bodyPr>
          <a:lstStyle>
            <a:lvl1pPr marL="0" indent="0" algn="r">
              <a:buFont typeface="Monotype Sorts" pitchFamily="-110" charset="2"/>
              <a:buNone/>
              <a:defRPr sz="20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04900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704850" y="2667000"/>
            <a:ext cx="8121650" cy="1214438"/>
          </a:xfrm>
        </p:spPr>
        <p:txBody>
          <a:bodyPr lIns="91440" anchor="ctr"/>
          <a:lstStyle>
            <a:lvl1pPr algn="ctr" defTabSz="1825625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Copyright © 2017 Elephant Scale.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850" y="0"/>
            <a:ext cx="8667750" cy="690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34950" y="822325"/>
            <a:ext cx="4375150" cy="564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762500" y="822325"/>
            <a:ext cx="4375150" cy="2744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762500" y="3719513"/>
            <a:ext cx="4375150" cy="2746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0E4B02-67B9-4228-B08B-2561CEE6B94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>
              <a:defRPr/>
            </a:pPr>
            <a:r>
              <a:rPr lang="en-US" dirty="0"/>
              <a:t>Copyright © 2017 Elephant Scale. All rights reserved.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850" y="0"/>
            <a:ext cx="8667750" cy="690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34950" y="822325"/>
            <a:ext cx="4375150" cy="564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500" y="822325"/>
            <a:ext cx="4375150" cy="564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6CC632-9864-46F1-8EAB-FCD3BB9CEC9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>
              <a:defRPr/>
            </a:pPr>
            <a:r>
              <a:rPr lang="en-US" dirty="0"/>
              <a:t>Copyright © 2017 Elephant Scale. All rights reserved.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4950" y="822325"/>
            <a:ext cx="8902700" cy="564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03876" name="Rectangle 4"/>
          <p:cNvSpPr>
            <a:spLocks noGrp="1" noChangeArrowheads="1"/>
          </p:cNvSpPr>
          <p:nvPr>
            <p:ph type="sldNum" sz="quarter" idx="4"/>
          </p:nvPr>
        </p:nvSpPr>
        <p:spPr bwMode="hidden">
          <a:xfrm>
            <a:off x="8777288" y="6580188"/>
            <a:ext cx="546100" cy="22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7EF9825-4C23-4085-A4E3-B5565466BD9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03877" name="Rectangle 5"/>
          <p:cNvSpPr>
            <a:spLocks noGrp="1" noChangeArrowheads="1"/>
          </p:cNvSpPr>
          <p:nvPr>
            <p:ph type="ftr" sz="quarter" idx="3"/>
          </p:nvPr>
        </p:nvSpPr>
        <p:spPr bwMode="hidden">
          <a:xfrm>
            <a:off x="234950" y="6638918"/>
            <a:ext cx="5441950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ctr" eaLnBrk="0" hangingPunct="0">
              <a:spcBef>
                <a:spcPct val="0"/>
              </a:spcBef>
              <a:defRPr sz="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>
              <a:defRPr/>
            </a:pPr>
            <a:r>
              <a:rPr lang="en-US" dirty="0"/>
              <a:t>Copyright © 2017 Elephant Scale. All rights reserved.</a:t>
            </a:r>
          </a:p>
        </p:txBody>
      </p:sp>
      <p:pic>
        <p:nvPicPr>
          <p:cNvPr id="1030" name="Picture 6"/>
          <p:cNvPicPr preferRelativeResize="0"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ltGray">
          <a:xfrm>
            <a:off x="0" y="0"/>
            <a:ext cx="704850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1" name="Rectangle 7"/>
          <p:cNvSpPr>
            <a:spLocks noGrp="1" noChangeArrowheads="1"/>
          </p:cNvSpPr>
          <p:nvPr>
            <p:ph type="title"/>
          </p:nvPr>
        </p:nvSpPr>
        <p:spPr bwMode="invGray">
          <a:xfrm>
            <a:off x="704850" y="0"/>
            <a:ext cx="8667750" cy="690563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6" r:id="rId1"/>
    <p:sldLayoutId id="2147483655" r:id="rId2"/>
    <p:sldLayoutId id="2147483654" r:id="rId3"/>
    <p:sldLayoutId id="2147483653" r:id="rId4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ＭＳ Ｐゴシック" pitchFamily="-110" charset="-128"/>
          <a:cs typeface="ＭＳ Ｐゴシック" pitchFamily="-110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</a:defRPr>
      </a:lvl9pPr>
    </p:titleStyle>
    <p:bodyStyle>
      <a:lvl1pPr marL="290513" indent="-29051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" pitchFamily="2" charset="2"/>
        <a:buChar char=""/>
        <a:defRPr sz="2400">
          <a:solidFill>
            <a:srgbClr val="000000"/>
          </a:solidFill>
          <a:latin typeface="+mn-lt"/>
          <a:ea typeface="ＭＳ Ｐゴシック" pitchFamily="-110" charset="-128"/>
          <a:cs typeface="ＭＳ Ｐゴシック" pitchFamily="-110" charset="-128"/>
        </a:defRPr>
      </a:lvl1pPr>
      <a:lvl2pPr marL="633413" indent="-22860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Char char="–"/>
        <a:defRPr sz="2200">
          <a:solidFill>
            <a:srgbClr val="000000"/>
          </a:solidFill>
          <a:latin typeface="+mn-lt"/>
          <a:ea typeface="ＭＳ Ｐゴシック" pitchFamily="-110" charset="-128"/>
          <a:cs typeface="ＭＳ Ｐゴシック"/>
        </a:defRPr>
      </a:lvl2pPr>
      <a:lvl3pPr marL="969963" indent="-2222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000000"/>
          </a:solidFill>
          <a:latin typeface="+mn-lt"/>
          <a:ea typeface="ＭＳ Ｐゴシック" pitchFamily="-110" charset="-128"/>
          <a:cs typeface="ＭＳ Ｐゴシック"/>
        </a:defRPr>
      </a:lvl3pPr>
      <a:lvl4pPr marL="1258888" indent="-228600" algn="l" rtl="0" eaLnBrk="0" fontAlgn="base" hangingPunct="0">
        <a:spcBef>
          <a:spcPct val="0"/>
        </a:spcBef>
        <a:spcAft>
          <a:spcPct val="0"/>
        </a:spcAft>
        <a:buClr>
          <a:srgbClr val="5F5F5F"/>
        </a:buClr>
        <a:buSzPct val="65000"/>
        <a:buFont typeface="Arial Bold" pitchFamily="34" charset="0"/>
        <a:buChar char="‒"/>
        <a:defRPr lang="en-US" dirty="0">
          <a:solidFill>
            <a:srgbClr val="000000"/>
          </a:solidFill>
          <a:latin typeface="+mn-lt"/>
          <a:ea typeface="ＭＳ Ｐゴシック" pitchFamily="-110" charset="-128"/>
          <a:cs typeface="ＭＳ Ｐゴシック"/>
        </a:defRPr>
      </a:lvl4pPr>
      <a:lvl5pPr marL="2055813" indent="-2301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800">
          <a:solidFill>
            <a:schemeClr val="tx1"/>
          </a:solidFill>
          <a:latin typeface="Times New Roman" pitchFamily="-110" charset="0"/>
          <a:ea typeface="ＭＳ Ｐゴシック" pitchFamily="-110" charset="-128"/>
          <a:cs typeface="ＭＳ Ｐゴシック"/>
        </a:defRPr>
      </a:lvl5pPr>
      <a:lvl6pPr marL="2513013" indent="-2301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8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6pPr>
      <a:lvl7pPr marL="2970213" indent="-2301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8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7pPr>
      <a:lvl8pPr marL="3427413" indent="-2301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8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8pPr>
      <a:lvl9pPr marL="3884613" indent="-2301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8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comments" Target="../comments/commen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png"/><Relationship Id="rId6" Type="http://schemas.openxmlformats.org/officeDocument/2006/relationships/image" Target="../media/image6.tiff"/><Relationship Id="rId7" Type="http://schemas.openxmlformats.org/officeDocument/2006/relationships/comments" Target="../comments/comment6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" TargetMode="External"/><Relationship Id="rId4" Type="http://schemas.openxmlformats.org/officeDocument/2006/relationships/comments" Target="../comments/comment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comments" Target="../comments/commen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comments" Target="../comments/commen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png"/><Relationship Id="rId6" Type="http://schemas.openxmlformats.org/officeDocument/2006/relationships/image" Target="../media/image6.tiff"/><Relationship Id="rId7" Type="http://schemas.openxmlformats.org/officeDocument/2006/relationships/comments" Target="../comments/comment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comments" Target="../comments/commen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comments" Target="../comments/commen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comments" Target="../comments/commen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comments" Target="../comments/commen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comments" Target="../comments/commen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comments" Target="../comments/commen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png"/><Relationship Id="rId6" Type="http://schemas.openxmlformats.org/officeDocument/2006/relationships/image" Target="../media/image6.tiff"/><Relationship Id="rId7" Type="http://schemas.openxmlformats.org/officeDocument/2006/relationships/comments" Target="../comments/comment18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eaborn.pydata.org/" TargetMode="External"/><Relationship Id="rId4" Type="http://schemas.openxmlformats.org/officeDocument/2006/relationships/comments" Target="../comments/comment19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comments" Target="../comments/comment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comments" Target="../comments/comment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comments" Target="../comments/comment2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comments" Target="../comments/comment2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comments" Target="../comments/comment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comments" Target="../comments/comment2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comments" Target="../comments/comment2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comments" Target="../comments/comment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comments" Target="../comments/commen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png"/><Relationship Id="rId6" Type="http://schemas.openxmlformats.org/officeDocument/2006/relationships/image" Target="../media/image6.tiff"/><Relationship Id="rId7" Type="http://schemas.openxmlformats.org/officeDocument/2006/relationships/comments" Target="../comments/comment29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ing.upenn.edu/~joseff/rstudy/summer2010_ggplot2_intro.html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ing.upenn.edu/~joseff/rstudy/summer2010_ggplot2_intro.html" TargetMode="External"/><Relationship Id="rId3" Type="http://schemas.openxmlformats.org/officeDocument/2006/relationships/comments" Target="../comments/comment3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comments" Target="../comments/comment3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comments" Target="../comments/comment3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comments" Target="../comments/comment33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3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comments" Target="../comments/comment36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comments" Target="../comments/comment37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3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3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png"/><Relationship Id="rId6" Type="http://schemas.openxmlformats.org/officeDocument/2006/relationships/image" Target="../media/image6.tiff"/><Relationship Id="rId7" Type="http://schemas.openxmlformats.org/officeDocument/2006/relationships/comments" Target="../comments/comment40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4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comments" Target="../comments/comment4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png"/><Relationship Id="rId6" Type="http://schemas.openxmlformats.org/officeDocument/2006/relationships/image" Target="../media/image6.tiff"/><Relationship Id="rId7" Type="http://schemas.openxmlformats.org/officeDocument/2006/relationships/comments" Target="../comments/comment3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4" Type="http://schemas.openxmlformats.org/officeDocument/2006/relationships/comments" Target="../comments/comment4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tif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comments" Target="../comments/comment4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Relationship Id="rId3" Type="http://schemas.openxmlformats.org/officeDocument/2006/relationships/comments" Target="../comments/comment4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comments" Target="../comments/comment46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Relationship Id="rId3" Type="http://schemas.openxmlformats.org/officeDocument/2006/relationships/comments" Target="../comments/comment4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comments" Target="../comments/comment4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comments" Target="../comments/comment4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comments" Target="../comments/comment5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5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comments" Target="../comments/comment5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comments" Target="../comments/comment5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pandas-docs/stable/visualization.html" TargetMode="External"/><Relationship Id="rId4" Type="http://schemas.openxmlformats.org/officeDocument/2006/relationships/comments" Target="../comments/comment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>
                <a:ea typeface="ＭＳ Ｐゴシック"/>
                <a:cs typeface="ＭＳ Ｐゴシック"/>
              </a:rPr>
              <a:t>Python : Visualization</a:t>
            </a:r>
          </a:p>
        </p:txBody>
      </p:sp>
      <p:sp>
        <p:nvSpPr>
          <p:cNvPr id="3072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62200" y="4134162"/>
            <a:ext cx="6472238" cy="1508681"/>
          </a:xfrm>
        </p:spPr>
        <p:txBody>
          <a:bodyPr/>
          <a:lstStyle/>
          <a:p>
            <a:pPr marL="404813" lvl="1" indent="0" algn="r">
              <a:buNone/>
            </a:pPr>
            <a:r>
              <a:rPr lang="en-US" sz="2000" dirty="0">
                <a:ea typeface="ＭＳ Ｐゴシック"/>
              </a:rPr>
              <a:t>Pandas </a:t>
            </a:r>
            <a:r>
              <a:rPr lang="en-US" sz="2000" dirty="0" err="1">
                <a:ea typeface="ＭＳ Ｐゴシック"/>
              </a:rPr>
              <a:t>Visualizaiton</a:t>
            </a:r>
            <a:endParaRPr lang="en-US" sz="2000" dirty="0">
              <a:ea typeface="ＭＳ Ｐゴシック"/>
            </a:endParaRPr>
          </a:p>
          <a:p>
            <a:pPr marL="404813" lvl="1" indent="0" algn="r">
              <a:buNone/>
            </a:pPr>
            <a:r>
              <a:rPr lang="en-US" sz="2000" dirty="0" err="1">
                <a:ea typeface="ＭＳ Ｐゴシック"/>
              </a:rPr>
              <a:t>Matplotlib</a:t>
            </a:r>
            <a:endParaRPr lang="en-US" sz="2000" dirty="0">
              <a:ea typeface="ＭＳ Ｐゴシック"/>
            </a:endParaRPr>
          </a:p>
          <a:p>
            <a:pPr marL="404813" lvl="1" indent="0" algn="r">
              <a:buNone/>
            </a:pPr>
            <a:r>
              <a:rPr lang="en-US" sz="2000" dirty="0" err="1">
                <a:ea typeface="ＭＳ Ｐゴシック"/>
              </a:rPr>
              <a:t>Seaborn</a:t>
            </a:r>
            <a:endParaRPr lang="en-US" sz="2000" dirty="0">
              <a:ea typeface="ＭＳ Ｐゴシック"/>
            </a:endParaRPr>
          </a:p>
          <a:p>
            <a:pPr marL="404813" lvl="1" indent="0" algn="r">
              <a:buNone/>
            </a:pPr>
            <a:r>
              <a:rPr lang="en-US" sz="2000">
                <a:ea typeface="ＭＳ Ｐゴシック"/>
              </a:rPr>
              <a:t>ggplot</a:t>
            </a:r>
            <a:endParaRPr lang="en-US" sz="2000" dirty="0"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777919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208EA2D-137C-B649-8C77-BC514C00B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andas visualization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DB1A70E-95E9-7D44-A703-BE1020FE5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D9DEFC4-4244-EA41-8345-58298892B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="" xmlns:a16="http://schemas.microsoft.com/office/drawing/2014/main" id="{F984912A-E8AB-7E48-BDED-DD25FCFF0F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478" y="914400"/>
            <a:ext cx="8763000" cy="1938992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&gt;&gt;&gt; 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pitchFamily="49" charset="0"/>
              </a:rPr>
              <a:t>df.groupby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('carrier').mean().plot(kind='bar',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figsize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 =(12,8))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&gt;&gt;&gt; 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pitchFamily="49" charset="0"/>
              </a:rPr>
              <a:t>plt.xticks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(rotation=0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)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&gt;&gt;&gt; 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pitchFamily="49" charset="0"/>
              </a:rPr>
              <a:t>plt.xlabel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('Carrier’)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&gt;&gt;&gt; 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pitchFamily="49" charset="0"/>
              </a:rPr>
              <a:t>plt.ylabel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(‘Delay’)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&gt;&gt;&gt; 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pitchFamily="49" charset="0"/>
              </a:rPr>
              <a:t>plt.title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('Average Arrival Delay')</a:t>
            </a:r>
          </a:p>
        </p:txBody>
      </p:sp>
      <p:pic>
        <p:nvPicPr>
          <p:cNvPr id="8" name="Content Placeholder 8">
            <a:extLst>
              <a:ext uri="{FF2B5EF4-FFF2-40B4-BE49-F238E27FC236}">
                <a16:creationId xmlns="" xmlns:a16="http://schemas.microsoft.com/office/drawing/2014/main" id="{9A037724-ABC9-7042-8B34-9C68862D2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24100" y="3026422"/>
            <a:ext cx="4783367" cy="3241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94237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 err="1">
                <a:ea typeface="ＭＳ Ｐゴシック"/>
                <a:cs typeface="ＭＳ Ｐゴシック"/>
              </a:rPr>
              <a:t>Matplotlib</a:t>
            </a:r>
            <a:endParaRPr lang="en-US" sz="4000" dirty="0">
              <a:ea typeface="ＭＳ Ｐゴシック"/>
              <a:cs typeface="ＭＳ Ｐゴシック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>
          <a:xfrm>
            <a:off x="2498725" y="4119563"/>
            <a:ext cx="6335713" cy="400685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362200" y="4134162"/>
            <a:ext cx="6472238" cy="1139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 pitchFamily="-110" charset="2"/>
              <a:buNone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633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2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96996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2588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buSzPct val="65000"/>
              <a:buFont typeface="Arial Bold" pitchFamily="34" charset="0"/>
              <a:buChar char="‒"/>
              <a:defRPr lang="en-US" dirty="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58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/>
              </a:defRPr>
            </a:lvl5pPr>
            <a:lvl6pPr marL="25130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6pPr>
            <a:lvl7pPr marL="29702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7pPr>
            <a:lvl8pPr marL="34274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8pPr>
            <a:lvl9pPr marL="38846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9pPr>
          </a:lstStyle>
          <a:p>
            <a:pPr marL="404813" lvl="1" indent="0" algn="r">
              <a:buFontTx/>
              <a:buNone/>
            </a:pPr>
            <a:r>
              <a:rPr lang="en-US" sz="2000" b="1" kern="0" dirty="0">
                <a:ea typeface="ＭＳ Ｐゴシック"/>
                <a:sym typeface="Wingdings"/>
              </a:rPr>
              <a:t> </a:t>
            </a:r>
            <a:r>
              <a:rPr lang="en-US" sz="2000" b="1" kern="0" dirty="0" err="1">
                <a:ea typeface="ＭＳ Ｐゴシック"/>
              </a:rPr>
              <a:t>Matplotlib</a:t>
            </a:r>
            <a:endParaRPr lang="en-US" sz="2000" b="1" kern="0" dirty="0">
              <a:ea typeface="ＭＳ Ｐゴシック"/>
            </a:endParaRPr>
          </a:p>
          <a:p>
            <a:pPr marL="404813" lvl="1" indent="0" algn="r">
              <a:buFontTx/>
              <a:buNone/>
            </a:pPr>
            <a:r>
              <a:rPr lang="en-US" sz="2000" kern="0" dirty="0" err="1">
                <a:ea typeface="ＭＳ Ｐゴシック"/>
              </a:rPr>
              <a:t>Seaborn</a:t>
            </a:r>
            <a:endParaRPr lang="en-US" sz="2000" kern="0" dirty="0">
              <a:ea typeface="ＭＳ Ｐゴシック"/>
            </a:endParaRPr>
          </a:p>
          <a:p>
            <a:pPr marL="404813" lvl="1" indent="0" algn="r">
              <a:buFontTx/>
              <a:buNone/>
            </a:pPr>
            <a:r>
              <a:rPr lang="en-US" sz="2000" kern="0" dirty="0">
                <a:ea typeface="ＭＳ Ｐゴシック"/>
              </a:rPr>
              <a:t>ggplot2</a:t>
            </a:r>
          </a:p>
        </p:txBody>
      </p:sp>
    </p:spTree>
    <p:extLst>
      <p:ext uri="{BB962C8B-B14F-4D97-AF65-F5344CB8AC3E}">
        <p14:creationId xmlns:p14="http://schemas.microsoft.com/office/powerpoint/2010/main" val="226404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 err="1" smtClean="0">
                <a:ea typeface="ＭＳ Ｐゴシック"/>
                <a:cs typeface="ＭＳ Ｐゴシック"/>
              </a:rPr>
              <a:t>Matplotlib</a:t>
            </a:r>
            <a:endParaRPr lang="en-US" sz="4000" dirty="0">
              <a:ea typeface="ＭＳ Ｐゴシック"/>
              <a:cs typeface="ＭＳ Ｐゴシック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B45850A5-1944-294B-AE0B-2E13B2ED3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5100" y="4119563"/>
            <a:ext cx="6472238" cy="2592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 pitchFamily="-110" charset="2"/>
              <a:buNone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633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2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96996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2588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buSzPct val="65000"/>
              <a:buFont typeface="Arial Bold" pitchFamily="34" charset="0"/>
              <a:buChar char="‒"/>
              <a:defRPr lang="en-US" dirty="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58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/>
              </a:defRPr>
            </a:lvl5pPr>
            <a:lvl6pPr marL="25130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6pPr>
            <a:lvl7pPr marL="29702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7pPr>
            <a:lvl8pPr marL="34274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8pPr>
            <a:lvl9pPr marL="38846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9pPr>
          </a:lstStyle>
          <a:p>
            <a:pPr marL="404813" lvl="1" indent="0" algn="r">
              <a:buFontTx/>
              <a:buNone/>
            </a:pP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P</a:t>
            </a:r>
            <a:r>
              <a:rPr lang="en-US" sz="2800" kern="0" dirty="0" smtClean="0">
                <a:solidFill>
                  <a:schemeClr val="bg2"/>
                </a:solidFill>
                <a:ea typeface="ＭＳ Ｐゴシック"/>
              </a:rPr>
              <a:t>andas</a:t>
            </a:r>
            <a:endParaRPr lang="en-US" sz="2800" kern="0" dirty="0">
              <a:solidFill>
                <a:schemeClr val="bg2"/>
              </a:solidFill>
              <a:ea typeface="ＭＳ Ｐゴシック"/>
            </a:endParaRPr>
          </a:p>
          <a:p>
            <a:pPr marL="404813" lvl="1" indent="0" algn="r">
              <a:buFontTx/>
              <a:buNone/>
            </a:pPr>
            <a:r>
              <a:rPr lang="en-US" sz="2800" b="1" kern="0" dirty="0" err="1">
                <a:solidFill>
                  <a:schemeClr val="accent2"/>
                </a:solidFill>
                <a:ea typeface="ＭＳ Ｐゴシック"/>
              </a:rPr>
              <a:t>M</a:t>
            </a:r>
            <a:r>
              <a:rPr lang="en-US" sz="2800" b="1" kern="0" dirty="0" err="1" smtClean="0">
                <a:solidFill>
                  <a:schemeClr val="accent2"/>
                </a:solidFill>
                <a:ea typeface="ＭＳ Ｐゴシック"/>
              </a:rPr>
              <a:t>atplotlib</a:t>
            </a:r>
            <a:endParaRPr lang="en-US" sz="2800" b="1" kern="0" dirty="0">
              <a:solidFill>
                <a:schemeClr val="accent2"/>
              </a:solidFill>
              <a:ea typeface="ＭＳ Ｐゴシック"/>
            </a:endParaRPr>
          </a:p>
          <a:p>
            <a:pPr marL="404813" lvl="1" indent="0" algn="r">
              <a:buFontTx/>
              <a:buNone/>
            </a:pPr>
            <a:r>
              <a:rPr lang="en-US" sz="2800" kern="0" dirty="0" err="1">
                <a:solidFill>
                  <a:schemeClr val="bg2"/>
                </a:solidFill>
                <a:ea typeface="ＭＳ Ｐゴシック"/>
              </a:rPr>
              <a:t>S</a:t>
            </a:r>
            <a:r>
              <a:rPr lang="en-US" sz="2800" kern="0" dirty="0" err="1" smtClean="0">
                <a:solidFill>
                  <a:schemeClr val="bg2"/>
                </a:solidFill>
                <a:ea typeface="ＭＳ Ｐゴシック"/>
              </a:rPr>
              <a:t>eaborn</a:t>
            </a:r>
            <a:endParaRPr lang="en-US" sz="2800" kern="0" dirty="0">
              <a:solidFill>
                <a:schemeClr val="bg2"/>
              </a:solidFill>
              <a:ea typeface="ＭＳ Ｐゴシック"/>
            </a:endParaRPr>
          </a:p>
          <a:p>
            <a:pPr marL="404813" lvl="1" indent="0" algn="r">
              <a:buFontTx/>
              <a:buNone/>
            </a:pPr>
            <a:r>
              <a:rPr lang="en-US" sz="2800" kern="0" dirty="0" err="1"/>
              <a:t>G</a:t>
            </a:r>
            <a:r>
              <a:rPr lang="en-US" sz="2800" kern="0" dirty="0" err="1" smtClean="0"/>
              <a:t>gplot</a:t>
            </a:r>
            <a:endParaRPr lang="en-US" sz="2800" kern="0" dirty="0" smtClean="0"/>
          </a:p>
          <a:p>
            <a:pPr marL="404813" lvl="1" indent="0" algn="r">
              <a:buFontTx/>
              <a:buNone/>
            </a:pPr>
            <a:r>
              <a:rPr lang="en-US" sz="2800" kern="0" dirty="0" smtClean="0"/>
              <a:t>Statistical Graphs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705100" y="4119563"/>
            <a:ext cx="3810000" cy="2077179"/>
            <a:chOff x="2628900" y="4171221"/>
            <a:chExt cx="4586288" cy="24648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8900" y="4171221"/>
              <a:ext cx="2362200" cy="1225502"/>
            </a:xfrm>
            <a:prstGeom prst="rect">
              <a:avLst/>
            </a:prstGeom>
            <a:ln w="22225">
              <a:solidFill>
                <a:schemeClr val="bg2"/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6569" y="5710282"/>
              <a:ext cx="2914650" cy="6985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7088" y="4394886"/>
              <a:ext cx="1442812" cy="61634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30119" y="5261156"/>
              <a:ext cx="1185069" cy="13749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5156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48FC37-CE91-5143-AA2D-5736E54DA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63CDE41-3A69-EB4F-AB4D-7F98D35E1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Matplotlib</a:t>
            </a:r>
            <a:r>
              <a:rPr lang="en-US" dirty="0"/>
              <a:t> is python’s native plotting library</a:t>
            </a:r>
          </a:p>
          <a:p>
            <a:r>
              <a:rPr lang="en-US" dirty="0"/>
              <a:t>Powerful, with lots of options</a:t>
            </a:r>
          </a:p>
          <a:p>
            <a:r>
              <a:rPr lang="en-US" dirty="0"/>
              <a:t>Not necessarily focused on aesthetics</a:t>
            </a:r>
          </a:p>
          <a:p>
            <a:r>
              <a:rPr lang="en-US" dirty="0"/>
              <a:t>Import like this: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show inside </a:t>
            </a:r>
            <a:r>
              <a:rPr lang="en-US" dirty="0" err="1"/>
              <a:t>jupyter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Saving to file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38244DC-EDA7-454F-B6E7-BA5BCA8CE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6F9D9FA-2E9C-674E-BCBF-0FE89DA9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xmlns="" id="{C0303501-EF6D-5845-8A82-D75DA8891E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810" y="2590800"/>
            <a:ext cx="8763000" cy="646331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import </a:t>
            </a:r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matplotlib.pyplot</a:t>
            </a:r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 as </a:t>
            </a:r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plt</a:t>
            </a:r>
            <a:endParaRPr lang="en-US" sz="1800" b="1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endParaRPr lang="en-US" sz="1800" b="1" dirty="0">
              <a:solidFill>
                <a:schemeClr val="bg2"/>
              </a:solidFill>
              <a:latin typeface="Lucida Sans Typewriter" pitchFamily="49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xmlns="" id="{660AC19A-C670-6443-A75D-E113C597B6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3893654"/>
            <a:ext cx="8763000" cy="646331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%</a:t>
            </a:r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matplotlib</a:t>
            </a:r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 inline%</a:t>
            </a:r>
          </a:p>
          <a:p>
            <a:pPr defTabSz="288925"/>
            <a:endParaRPr lang="en-US" sz="1800" b="1" dirty="0">
              <a:solidFill>
                <a:schemeClr val="bg2"/>
              </a:solidFill>
              <a:latin typeface="Lucida Sans Typewriter" pitchFamily="49" charset="0"/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xmlns="" id="{5212A598-4EEA-2F49-A9CD-F2A255D97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670" y="5277334"/>
            <a:ext cx="8763000" cy="646331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plt.savefig</a:t>
            </a:r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(‘</a:t>
            </a:r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test.png</a:t>
            </a:r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’)</a:t>
            </a:r>
          </a:p>
          <a:p>
            <a:pPr defTabSz="288925"/>
            <a:endParaRPr lang="en-US" sz="1800" b="1" dirty="0">
              <a:solidFill>
                <a:schemeClr val="bg2"/>
              </a:solidFill>
              <a:latin typeface="Lucida Sans Typewrit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813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F9EA2B-591D-AA40-BCFD-4DA0DF009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Performing and Showing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5CD85F-CE6D-AB4A-91EF-E0974DDDD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Call plot on the items you want to plot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show the plot in a external window: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A933267-451D-1043-B454-FC0B3FA12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89341A3-3649-7047-8B37-CED5D38F6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xmlns="" id="{4339CD13-063F-A749-A610-7B60516B6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644106"/>
            <a:ext cx="8763000" cy="646331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plt.show</a:t>
            </a:r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()</a:t>
            </a:r>
          </a:p>
          <a:p>
            <a:pPr defTabSz="288925"/>
            <a:endParaRPr lang="en-US" sz="1800" b="1" dirty="0">
              <a:solidFill>
                <a:schemeClr val="bg2"/>
              </a:solidFill>
              <a:latin typeface="Lucida Sans Typewriter" pitchFamily="49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xmlns="" id="{D71C7C8D-A4ED-BA40-A8BD-8F5470A67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338" y="1263719"/>
            <a:ext cx="8763000" cy="646331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plt.plot</a:t>
            </a:r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(x, y)  # Pass in </a:t>
            </a:r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ndarrays</a:t>
            </a:r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 that you want to plot</a:t>
            </a:r>
          </a:p>
          <a:p>
            <a:pPr defTabSz="288925"/>
            <a:endParaRPr lang="en-US" sz="1800" b="1" dirty="0">
              <a:solidFill>
                <a:schemeClr val="bg2"/>
              </a:solidFill>
              <a:latin typeface="Lucida Sans Typewrit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212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248FC37-CE91-5143-AA2D-5736E54DA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</a:t>
            </a:r>
            <a:r>
              <a:rPr lang="en-US" dirty="0" err="1" smtClean="0"/>
              <a:t>atplotlib</a:t>
            </a:r>
            <a:r>
              <a:rPr lang="en-US" dirty="0" smtClean="0"/>
              <a:t> </a:t>
            </a:r>
            <a:r>
              <a:rPr lang="en-US" dirty="0" smtClean="0"/>
              <a:t>plots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63CDE41-3A69-EB4F-AB4D-7F98D35E1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matplotlib</a:t>
            </a:r>
            <a:r>
              <a:rPr lang="en-US" dirty="0" smtClean="0"/>
              <a:t>” </a:t>
            </a:r>
            <a:r>
              <a:rPr lang="en-US" dirty="0"/>
              <a:t>is python’s native plotting library</a:t>
            </a:r>
          </a:p>
          <a:p>
            <a:r>
              <a:rPr lang="en-US" dirty="0" smtClean="0"/>
              <a:t>It is powerful</a:t>
            </a:r>
            <a:r>
              <a:rPr lang="en-US" dirty="0"/>
              <a:t>, with lots of </a:t>
            </a:r>
            <a:r>
              <a:rPr lang="en-US" dirty="0" smtClean="0"/>
              <a:t>options, not focused </a:t>
            </a:r>
            <a:r>
              <a:rPr lang="en-US" dirty="0"/>
              <a:t>on </a:t>
            </a:r>
            <a:r>
              <a:rPr lang="en-US" dirty="0" smtClean="0"/>
              <a:t>aesthetics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matplotlib</a:t>
            </a:r>
            <a:r>
              <a:rPr lang="en-US" dirty="0"/>
              <a:t>” website - </a:t>
            </a:r>
            <a:r>
              <a:rPr lang="en-US" dirty="0">
                <a:hlinkClick r:id="rId3"/>
              </a:rPr>
              <a:t>https://matplotlib.org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  <a:p>
            <a:r>
              <a:rPr lang="en-US" dirty="0" smtClean="0"/>
              <a:t>“</a:t>
            </a:r>
            <a:r>
              <a:rPr lang="en-US" dirty="0" err="1" smtClean="0"/>
              <a:t>matplotlib</a:t>
            </a:r>
            <a:r>
              <a:rPr lang="en-US" dirty="0" smtClean="0"/>
              <a:t>” needs to be imported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Plotting data in “x”, “y”</a:t>
            </a:r>
          </a:p>
          <a:p>
            <a:endParaRPr lang="en-US" dirty="0"/>
          </a:p>
          <a:p>
            <a:r>
              <a:rPr lang="en-US" dirty="0" smtClean="0"/>
              <a:t>To show plots</a:t>
            </a:r>
          </a:p>
          <a:p>
            <a:endParaRPr lang="en-US" dirty="0"/>
          </a:p>
          <a:p>
            <a:r>
              <a:rPr lang="en-US" dirty="0" smtClean="0"/>
              <a:t>Saving plots to a file</a:t>
            </a:r>
          </a:p>
          <a:p>
            <a:endParaRPr lang="en-US" dirty="0"/>
          </a:p>
          <a:p>
            <a:r>
              <a:rPr lang="en-US" dirty="0"/>
              <a:t>To show plots inside </a:t>
            </a:r>
            <a:r>
              <a:rPr lang="en-US" dirty="0" err="1"/>
              <a:t>jupyter</a:t>
            </a:r>
            <a:r>
              <a:rPr lang="en-US" dirty="0"/>
              <a:t> notebooks without explicit calls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38244DC-EDA7-454F-B6E7-BA5BCA8CE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6F9D9FA-2E9C-674E-BCBF-0FE89DA9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342900" y="2590800"/>
            <a:ext cx="8763000" cy="400110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is-IS" sz="2000" b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</a:t>
            </a:r>
            <a:r>
              <a:rPr lang="is-IS" sz="2000" b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matplotlib.pyplot as plt</a:t>
            </a:r>
            <a:endParaRPr lang="is-I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342900" y="6076890"/>
            <a:ext cx="8763000" cy="400110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is-I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</a:t>
            </a:r>
            <a:r>
              <a:rPr lang="is-I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%matplotlib inline%</a:t>
            </a:r>
            <a:endParaRPr lang="is-I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342900" y="3524190"/>
            <a:ext cx="8763000" cy="400110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is-I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</a:t>
            </a:r>
            <a:r>
              <a:rPr lang="is-I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plt.plot(x, y)</a:t>
            </a:r>
            <a:endParaRPr lang="is-I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342900" y="5228738"/>
            <a:ext cx="8763000" cy="400110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is-I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</a:t>
            </a:r>
            <a:r>
              <a:rPr lang="is-I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plt.savefig(“test.png”)</a:t>
            </a:r>
            <a:endParaRPr lang="is-I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342900" y="4343400"/>
            <a:ext cx="8763000" cy="400110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is-I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</a:t>
            </a:r>
            <a:r>
              <a:rPr lang="is-I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plt.show()</a:t>
            </a:r>
            <a:endParaRPr lang="is-I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370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AB5E6E-E583-0045-96EA-6580F33EC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labels and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4AFBF22-3E2C-8A40-911A-B5393C65B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plt.xlabel</a:t>
            </a:r>
            <a:r>
              <a:rPr lang="en-US" dirty="0"/>
              <a:t> : Label on x-axis</a:t>
            </a:r>
          </a:p>
          <a:p>
            <a:r>
              <a:rPr lang="en-US" dirty="0" err="1"/>
              <a:t>plt.ylabel</a:t>
            </a:r>
            <a:r>
              <a:rPr lang="en-US" dirty="0"/>
              <a:t> : Label on y-axis</a:t>
            </a:r>
          </a:p>
          <a:p>
            <a:r>
              <a:rPr lang="en-US" dirty="0" err="1"/>
              <a:t>plt.title</a:t>
            </a:r>
            <a:r>
              <a:rPr lang="en-US" dirty="0"/>
              <a:t> : Title on plot</a:t>
            </a:r>
          </a:p>
          <a:p>
            <a:endParaRPr lang="en-US" dirty="0"/>
          </a:p>
          <a:p>
            <a:r>
              <a:rPr lang="en-US" dirty="0" err="1"/>
              <a:t>plt.grid</a:t>
            </a:r>
            <a:r>
              <a:rPr lang="en-US" dirty="0"/>
              <a:t> = true # Start grid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9FC25C5-5454-8D4D-899B-6105C0798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6D5D5C7-53AB-7A44-9355-5556C9A02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174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CAB5E6E-E583-0045-96EA-6580F33EC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atplotlib</a:t>
            </a:r>
            <a:r>
              <a:rPr lang="en-US" dirty="0" smtClean="0"/>
              <a:t> </a:t>
            </a:r>
            <a:r>
              <a:rPr lang="en-US" dirty="0" smtClean="0"/>
              <a:t>plot options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4AFBF22-3E2C-8A40-911A-B5393C65B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set x axis label</a:t>
            </a:r>
          </a:p>
          <a:p>
            <a:pPr lvl="1"/>
            <a:r>
              <a:rPr lang="en-US" dirty="0" err="1" smtClean="0"/>
              <a:t>plt.xlabel</a:t>
            </a:r>
            <a:r>
              <a:rPr lang="en-US" dirty="0" smtClean="0"/>
              <a:t>(“&lt;x label&gt;”)</a:t>
            </a:r>
          </a:p>
          <a:p>
            <a:r>
              <a:rPr lang="en-US" dirty="0" smtClean="0"/>
              <a:t>To set y axis label</a:t>
            </a:r>
            <a:endParaRPr lang="en-US" dirty="0"/>
          </a:p>
          <a:p>
            <a:pPr lvl="1"/>
            <a:r>
              <a:rPr lang="en-US" dirty="0" err="1" smtClean="0"/>
              <a:t>plt.ylabel</a:t>
            </a:r>
            <a:r>
              <a:rPr lang="en-US" dirty="0" smtClean="0"/>
              <a:t>(“&lt;y label&gt;”)</a:t>
            </a:r>
            <a:endParaRPr lang="en-US" dirty="0"/>
          </a:p>
          <a:p>
            <a:r>
              <a:rPr lang="en-US" dirty="0" smtClean="0"/>
              <a:t>To set title on plot</a:t>
            </a:r>
          </a:p>
          <a:p>
            <a:pPr lvl="1"/>
            <a:r>
              <a:rPr lang="en-US" dirty="0" err="1" smtClean="0"/>
              <a:t>plt.title</a:t>
            </a:r>
            <a:r>
              <a:rPr lang="en-US" dirty="0" smtClean="0"/>
              <a:t>(“&lt;title&gt;”)</a:t>
            </a:r>
          </a:p>
          <a:p>
            <a:r>
              <a:rPr lang="en-US" dirty="0" smtClean="0"/>
              <a:t>To turn grid on/off plot</a:t>
            </a:r>
            <a:endParaRPr lang="en-US" dirty="0"/>
          </a:p>
          <a:p>
            <a:pPr lvl="1"/>
            <a:r>
              <a:rPr lang="en-US" dirty="0" err="1" smtClean="0"/>
              <a:t>plt.grid</a:t>
            </a:r>
            <a:r>
              <a:rPr lang="en-US" dirty="0" smtClean="0"/>
              <a:t>(&lt;True/False&gt;)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9FC25C5-5454-8D4D-899B-6105C0798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6D5D5C7-53AB-7A44-9355-5556C9A02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81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4534CD-C372-9E4E-A07B-55CA72A7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Matplotlib</a:t>
            </a:r>
            <a:r>
              <a:rPr lang="en-US" dirty="0"/>
              <a:t> Simple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5C79B7C-C17F-C042-B439-003E5C842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E6C2706-3386-B84E-8C12-5D7E74C42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xmlns="" id="{225DBB7F-BD54-3044-9882-3BA0D3A543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478" y="914400"/>
            <a:ext cx="8763000" cy="2585323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t =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np.arange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(0.0, 2.0, 0.01)</a:t>
            </a:r>
          </a:p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s = 1 +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np.sin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(2*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np.pi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*t)</a:t>
            </a:r>
          </a:p>
          <a:p>
            <a:pPr defTabSz="288925"/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plt.plot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(t, s)</a:t>
            </a:r>
          </a:p>
          <a:p>
            <a:pPr defTabSz="288925"/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plt.xlabel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('time (s)’)</a:t>
            </a:r>
          </a:p>
          <a:p>
            <a:pPr defTabSz="288925"/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plt.ylabel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('voltage (mV)’)</a:t>
            </a:r>
          </a:p>
          <a:p>
            <a:pPr defTabSz="288925"/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plt.title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(‘Sine wave’)</a:t>
            </a:r>
          </a:p>
          <a:p>
            <a:pPr defTabSz="288925"/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plt.grid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(True)</a:t>
            </a:r>
          </a:p>
          <a:p>
            <a:pPr defTabSz="288925"/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plt.savefig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("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test.png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")</a:t>
            </a:r>
          </a:p>
          <a:p>
            <a:pPr defTabSz="288925"/>
            <a:endParaRPr lang="en-US" sz="1800" b="1" dirty="0">
              <a:solidFill>
                <a:schemeClr val="bg2"/>
              </a:solidFill>
              <a:latin typeface="Lucida Sans Typewriter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CA3C5FF-E631-DB47-9BD4-77D5F5C82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829" y="2438400"/>
            <a:ext cx="5546129" cy="414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2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1BCB3E-082E-B740-A3A8-54E8CB172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Matplotlib</a:t>
            </a:r>
            <a:r>
              <a:rPr lang="en-US" dirty="0"/>
              <a:t> subplots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2D9A606-AB8E-8844-A58D-4C21536AD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Matplotlib</a:t>
            </a:r>
            <a:r>
              <a:rPr lang="en-US" dirty="0"/>
              <a:t> allows us to create subplots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08DEC92-C9C7-8842-A64A-FBBB5E8CC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526A2AD-A173-204A-89BF-E6910C780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xmlns="" id="{34E588BC-B922-AC44-9382-638D7F041D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347321"/>
            <a:ext cx="8763000" cy="1754326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# Create two subplots sharing y axis</a:t>
            </a:r>
          </a:p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fig, (ax1, ax2) =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plt.subplots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(2,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sharey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=True)</a:t>
            </a:r>
          </a:p>
          <a:p>
            <a:pPr defTabSz="288925"/>
            <a:endParaRPr lang="en-US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ax1.plot(x1, y1, '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ko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-')</a:t>
            </a:r>
          </a:p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ax2.plot(x2, y2, 'r.-')</a:t>
            </a:r>
          </a:p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ax2.set(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xlabel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='time (s)',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ylabel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='Undamped')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9739CED-0D5F-6340-B54E-831063301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3125380"/>
            <a:ext cx="5137150" cy="359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086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 smtClean="0">
                <a:ea typeface="ＭＳ Ｐゴシック"/>
                <a:cs typeface="ＭＳ Ｐゴシック"/>
              </a:rPr>
              <a:t>Visualization</a:t>
            </a:r>
            <a:endParaRPr lang="en-US" sz="4000" dirty="0">
              <a:ea typeface="ＭＳ Ｐゴシック"/>
              <a:cs typeface="ＭＳ Ｐゴシック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B45850A5-1944-294B-AE0B-2E13B2ED3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5100" y="4119563"/>
            <a:ext cx="6472238" cy="2592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 pitchFamily="-110" charset="2"/>
              <a:buNone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633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2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96996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2588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buSzPct val="65000"/>
              <a:buFont typeface="Arial Bold" pitchFamily="34" charset="0"/>
              <a:buChar char="‒"/>
              <a:defRPr lang="en-US" dirty="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58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/>
              </a:defRPr>
            </a:lvl5pPr>
            <a:lvl6pPr marL="25130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6pPr>
            <a:lvl7pPr marL="29702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7pPr>
            <a:lvl8pPr marL="34274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8pPr>
            <a:lvl9pPr marL="38846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9pPr>
          </a:lstStyle>
          <a:p>
            <a:pPr marL="404813" lvl="1" indent="0" algn="r">
              <a:buFontTx/>
              <a:buNone/>
            </a:pP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P</a:t>
            </a:r>
            <a:r>
              <a:rPr lang="en-US" sz="2800" kern="0" dirty="0" smtClean="0">
                <a:solidFill>
                  <a:schemeClr val="bg2"/>
                </a:solidFill>
                <a:ea typeface="ＭＳ Ｐゴシック"/>
              </a:rPr>
              <a:t>andas</a:t>
            </a:r>
            <a:endParaRPr lang="en-US" sz="2800" kern="0" dirty="0">
              <a:solidFill>
                <a:schemeClr val="bg2"/>
              </a:solidFill>
              <a:ea typeface="ＭＳ Ｐゴシック"/>
            </a:endParaRPr>
          </a:p>
          <a:p>
            <a:pPr marL="404813" lvl="1" indent="0" algn="r">
              <a:buFontTx/>
              <a:buNone/>
            </a:pPr>
            <a:r>
              <a:rPr lang="en-US" sz="2800" kern="0" dirty="0" err="1">
                <a:ea typeface="ＭＳ Ｐゴシック"/>
              </a:rPr>
              <a:t>M</a:t>
            </a:r>
            <a:r>
              <a:rPr lang="en-US" sz="2800" kern="0" dirty="0" err="1" smtClean="0">
                <a:ea typeface="ＭＳ Ｐゴシック"/>
              </a:rPr>
              <a:t>atplotlib</a:t>
            </a:r>
            <a:endParaRPr lang="en-US" sz="2800" kern="0" dirty="0">
              <a:ea typeface="ＭＳ Ｐゴシック"/>
            </a:endParaRPr>
          </a:p>
          <a:p>
            <a:pPr marL="404813" lvl="1" indent="0" algn="r">
              <a:buFontTx/>
              <a:buNone/>
            </a:pPr>
            <a:r>
              <a:rPr lang="en-US" sz="2800" kern="0" dirty="0" err="1">
                <a:solidFill>
                  <a:schemeClr val="bg2"/>
                </a:solidFill>
                <a:ea typeface="ＭＳ Ｐゴシック"/>
              </a:rPr>
              <a:t>S</a:t>
            </a:r>
            <a:r>
              <a:rPr lang="en-US" sz="2800" kern="0" dirty="0" err="1" smtClean="0">
                <a:solidFill>
                  <a:schemeClr val="bg2"/>
                </a:solidFill>
                <a:ea typeface="ＭＳ Ｐゴシック"/>
              </a:rPr>
              <a:t>eaborn</a:t>
            </a:r>
            <a:endParaRPr lang="en-US" sz="2800" kern="0" dirty="0">
              <a:solidFill>
                <a:schemeClr val="bg2"/>
              </a:solidFill>
              <a:ea typeface="ＭＳ Ｐゴシック"/>
            </a:endParaRPr>
          </a:p>
          <a:p>
            <a:pPr marL="404813" lvl="1" indent="0" algn="r">
              <a:buFontTx/>
              <a:buNone/>
            </a:pPr>
            <a:r>
              <a:rPr lang="en-US" sz="2800" kern="0" dirty="0" err="1"/>
              <a:t>G</a:t>
            </a:r>
            <a:r>
              <a:rPr lang="en-US" sz="2800" kern="0" dirty="0" err="1" smtClean="0"/>
              <a:t>gplot</a:t>
            </a:r>
            <a:endParaRPr lang="en-US" sz="2800" kern="0" dirty="0" smtClean="0"/>
          </a:p>
          <a:p>
            <a:pPr marL="404813" lvl="1" indent="0" algn="r">
              <a:buFontTx/>
              <a:buNone/>
            </a:pPr>
            <a:r>
              <a:rPr lang="en-US" sz="2800" kern="0" dirty="0" smtClean="0"/>
              <a:t>Statistical Graphs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705100" y="4119563"/>
            <a:ext cx="3810000" cy="2077179"/>
            <a:chOff x="2628900" y="4171221"/>
            <a:chExt cx="4586288" cy="24648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8900" y="4171221"/>
              <a:ext cx="2362200" cy="1225502"/>
            </a:xfrm>
            <a:prstGeom prst="rect">
              <a:avLst/>
            </a:prstGeom>
            <a:ln w="22225">
              <a:solidFill>
                <a:schemeClr val="bg2"/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6569" y="5710282"/>
              <a:ext cx="2914650" cy="6985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7088" y="4394886"/>
              <a:ext cx="1442812" cy="61634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30119" y="5261156"/>
              <a:ext cx="1185069" cy="13749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6561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85794C-132D-F44A-8CE5-76F6BBCA1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Versus Axes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64FCFD9-7E23-984A-BF5E-F1BB1A3BA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figure object is the entire plot</a:t>
            </a:r>
          </a:p>
          <a:p>
            <a:r>
              <a:rPr lang="en-US" dirty="0"/>
              <a:t>Typically used if we want to save the figure</a:t>
            </a:r>
          </a:p>
          <a:p>
            <a:r>
              <a:rPr lang="en-US" dirty="0"/>
              <a:t>The axes represent the plots</a:t>
            </a:r>
          </a:p>
          <a:p>
            <a:r>
              <a:rPr lang="en-US" dirty="0"/>
              <a:t>We can have more than one (subplots)</a:t>
            </a:r>
          </a:p>
          <a:p>
            <a:endParaRPr lang="en-US" dirty="0"/>
          </a:p>
          <a:p>
            <a:r>
              <a:rPr lang="en-US" dirty="0"/>
              <a:t>Here’s how we get one: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More than one</a:t>
            </a:r>
            <a:r>
              <a:rPr lang="en-US" dirty="0">
                <a:sym typeface="Wingdings" pitchFamily="2" charset="2"/>
              </a:rPr>
              <a:t> (subplots)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CE1F343-D83F-5341-9D5F-FD922D5E4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C42F0CF-A37D-F64E-846B-CB0D47C1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xmlns="" id="{ED113431-4644-3440-8AF8-D940A5A571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644106"/>
            <a:ext cx="8763000" cy="923330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import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matplotlib.pyplot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 as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plt</a:t>
            </a:r>
            <a:endParaRPr lang="en-US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endParaRPr lang="en-US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fig,ax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 =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plt.subplots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() # Just one plot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xmlns="" id="{7959BBA8-6A88-2F4B-AE7E-130A8FB5F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718" y="5334000"/>
            <a:ext cx="8763000" cy="923330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import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matplotlib.pyplot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 as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plt</a:t>
            </a:r>
            <a:endParaRPr lang="en-US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endParaRPr lang="en-US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fig, (ax1,ax2)	 =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plt.subplots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(2) #Two subplots</a:t>
            </a:r>
          </a:p>
        </p:txBody>
      </p:sp>
    </p:spTree>
    <p:extLst>
      <p:ext uri="{BB962C8B-B14F-4D97-AF65-F5344CB8AC3E}">
        <p14:creationId xmlns:p14="http://schemas.microsoft.com/office/powerpoint/2010/main" val="3368046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A4534CD-C372-9E4E-A07B-55CA72A7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</a:t>
            </a:r>
            <a:r>
              <a:rPr lang="en-US" dirty="0" err="1" smtClean="0"/>
              <a:t>atplotlib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plot()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Voltage vs Time using plot():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5C79B7C-C17F-C042-B439-003E5C842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E6C2706-3386-B84E-8C12-5D7E74C42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42900" y="1295400"/>
            <a:ext cx="8763000" cy="5324535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is-I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matplotlib.pyplot as plt</a:t>
            </a:r>
          </a:p>
          <a:p>
            <a:r>
              <a:rPr lang="is-I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numpy as np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t =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np.arange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(0.0, 2.0, 0.01)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 = 1 +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np.sin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(2*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np.pi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*t)</a:t>
            </a:r>
          </a:p>
          <a:p>
            <a:pPr defTabSz="288925"/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plt.plot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(t, s)</a:t>
            </a:r>
          </a:p>
          <a:p>
            <a:pPr defTabSz="288925"/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plt.xlabel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('time (s)’)</a:t>
            </a:r>
          </a:p>
          <a:p>
            <a:pPr defTabSz="288925"/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plt.ylabel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('voltage (mV)’)</a:t>
            </a:r>
          </a:p>
          <a:p>
            <a:pPr defTabSz="288925"/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plt.title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(‘Sine wave’)</a:t>
            </a:r>
          </a:p>
          <a:p>
            <a:pPr defTabSz="288925"/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plt.grid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(True)</a:t>
            </a:r>
          </a:p>
          <a:p>
            <a:pPr defTabSz="288925"/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plt.savefig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test.png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")</a:t>
            </a: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301" y="2895600"/>
            <a:ext cx="46736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40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A4534CD-C372-9E4E-A07B-55CA72A7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</a:t>
            </a:r>
            <a:r>
              <a:rPr lang="en-US" dirty="0" err="1" smtClean="0"/>
              <a:t>atplotlib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subplot()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Undamped vs Damped oscillations using subplot():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5C79B7C-C17F-C042-B439-003E5C842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E6C2706-3386-B84E-8C12-5D7E74C42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42900" y="1303377"/>
            <a:ext cx="8763000" cy="5078313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matplotlib.pyplot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</a:t>
            </a: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</a:t>
            </a:r>
            <a:endParaRPr lang="en-US" sz="12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numpy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np</a:t>
            </a:r>
          </a:p>
          <a:p>
            <a:endParaRPr lang="en-US" sz="12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12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x1 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= </a:t>
            </a: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np.arange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(0, 2, 0.01)</a:t>
            </a:r>
          </a:p>
          <a:p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x2 = </a:t>
            </a: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np.arange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(0, 5, 0.05)</a:t>
            </a:r>
          </a:p>
          <a:p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y1 = 1 + </a:t>
            </a: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np.sin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(2 * </a:t>
            </a: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np.pi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* x1)</a:t>
            </a:r>
          </a:p>
          <a:p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y2 = 1 + </a:t>
            </a: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np.multiply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np.exp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(-x2), </a:t>
            </a: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np.sin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(2 * </a:t>
            </a: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np.pi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* x2))</a:t>
            </a:r>
          </a:p>
          <a:p>
            <a:endParaRPr lang="en-US" sz="12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12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plt.figure</a:t>
            </a:r>
            <a:r>
              <a:rPr lang="en-US" sz="12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12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num</a:t>
            </a:r>
            <a:r>
              <a:rPr lang="en-US" sz="12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= 1, </a:t>
            </a: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figsize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=(10.24,7.68))</a:t>
            </a:r>
          </a:p>
          <a:p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plt.subplots_adjust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wspace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= 0.3, </a:t>
            </a: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hspace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= 0.5)</a:t>
            </a:r>
          </a:p>
          <a:p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plt.subplot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(2,1,1)</a:t>
            </a:r>
          </a:p>
          <a:p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plt.plot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(x1, y1, color = "r")</a:t>
            </a:r>
          </a:p>
          <a:p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plt.xlabel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("time(s)")</a:t>
            </a:r>
          </a:p>
          <a:p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plt.ylabel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("amplitude(mm)")</a:t>
            </a:r>
          </a:p>
          <a:p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plt.title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("Undamped Oscillation")</a:t>
            </a:r>
          </a:p>
          <a:p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plt.grid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(True)</a:t>
            </a:r>
          </a:p>
          <a:p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plt.subplot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(2,1,2)</a:t>
            </a:r>
          </a:p>
          <a:p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plt.plot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(x2, y2)</a:t>
            </a:r>
          </a:p>
          <a:p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plt.xlabel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("time(s)")</a:t>
            </a:r>
          </a:p>
          <a:p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plt.ylabel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("amplitude(mm)")</a:t>
            </a:r>
          </a:p>
          <a:p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plt.title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("Damped Oscillation")</a:t>
            </a:r>
          </a:p>
          <a:p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plt.grid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(True)</a:t>
            </a:r>
          </a:p>
          <a:p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plt.savefig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("matplotlib2.png")</a:t>
            </a:r>
          </a:p>
          <a:p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plt.show</a:t>
            </a:r>
            <a:r>
              <a:rPr lang="en-US" sz="12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</a:t>
            </a:r>
            <a:endParaRPr lang="en-US" sz="12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0" t="6215" r="7539" b="2881"/>
          <a:stretch/>
        </p:blipFill>
        <p:spPr>
          <a:xfrm>
            <a:off x="4762500" y="2934131"/>
            <a:ext cx="4319588" cy="339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044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A4534CD-C372-9E4E-A07B-55CA72A7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</a:t>
            </a:r>
            <a:r>
              <a:rPr lang="en-US" dirty="0" err="1" smtClean="0"/>
              <a:t>atplotlib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scatter()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Random numbers using scatter():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5C79B7C-C17F-C042-B439-003E5C842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E6C2706-3386-B84E-8C12-5D7E74C42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42900" y="1303377"/>
            <a:ext cx="8763000" cy="4401205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numpy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np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matplotlib.pyplot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</a:t>
            </a:r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np.random.seed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(23238023)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 = 50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x =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np.random.rand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(p)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y =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np.random.rand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(p)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# colors =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np.random.rand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(p)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# area = (30 *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np.random.rand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(p))**2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plt.scatter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(x, y)</a:t>
            </a:r>
          </a:p>
          <a:p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# 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plt.scatter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(x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y, s=area, c=colors, alpha=0.5)</a:t>
            </a:r>
          </a:p>
          <a:p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plt.show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00" y="1371600"/>
            <a:ext cx="3602038" cy="272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43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A4534CD-C372-9E4E-A07B-55CA72A7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</a:t>
            </a:r>
            <a:r>
              <a:rPr lang="en-US" dirty="0" err="1" smtClean="0"/>
              <a:t>atplotlib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scatter()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Random numbers using scatter():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Now, notice the difference in the scatter plot (looks better)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5C79B7C-C17F-C042-B439-003E5C842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E6C2706-3386-B84E-8C12-5D7E74C42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42900" y="1303377"/>
            <a:ext cx="8763000" cy="4401205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numpy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np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matplotlib.pyplot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</a:t>
            </a:r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np.random.seed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(23238023)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 = 50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x =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np.random.rand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(p)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y =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np.random.rand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(p)</a:t>
            </a:r>
          </a:p>
          <a:p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colors 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=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np.random.rand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(p)</a:t>
            </a:r>
          </a:p>
          <a:p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area 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= (30 *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np.random.rand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(p))**2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# 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plt.scatter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(x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y)</a:t>
            </a:r>
          </a:p>
          <a:p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plt.scatter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(x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y, s=area, c=colors, alpha=0.5)</a:t>
            </a:r>
          </a:p>
          <a:p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plt.show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218" y="1426557"/>
            <a:ext cx="3533482" cy="268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85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A4534CD-C372-9E4E-A07B-55CA72A7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</a:t>
            </a:r>
            <a:r>
              <a:rPr lang="en-US" dirty="0" err="1" smtClean="0"/>
              <a:t>atplotlib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bar()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Random numbers using scatter():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5C79B7C-C17F-C042-B439-003E5C842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E6C2706-3386-B84E-8C12-5D7E74C42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42900" y="1303377"/>
            <a:ext cx="8763000" cy="2554545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matplotlib.pyplot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</a:t>
            </a:r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y = [4, 11, 5.5, 6, 4, 4.5, 6.3, 8.1]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 =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len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(y)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x = range(N)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width = 1/1.5</a:t>
            </a:r>
          </a:p>
          <a:p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plt.bar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(x, y, width, color="blue")</a:t>
            </a:r>
          </a:p>
          <a:p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plt.show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00" y="1460500"/>
            <a:ext cx="2996623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33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A4534CD-C372-9E4E-A07B-55CA72A7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</a:t>
            </a:r>
            <a:r>
              <a:rPr lang="en-US" dirty="0" err="1" smtClean="0"/>
              <a:t>atplotlib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pie()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Random numbers using scatter():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5C79B7C-C17F-C042-B439-003E5C842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E6C2706-3386-B84E-8C12-5D7E74C42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42900" y="1303377"/>
            <a:ext cx="8763000" cy="5016758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matplotlib.pyplot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</a:t>
            </a:r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labels = 'Apples', 'Oranges', 'Strawberries', 'Blueberries'</a:t>
            </a:r>
          </a:p>
          <a:p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fracs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= [10, 30, 45, 15]</a:t>
            </a:r>
          </a:p>
          <a:p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plt.pie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fracs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labels=labels,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autopct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="%1.1f%%")</a:t>
            </a:r>
          </a:p>
          <a:p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plt.title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(“Fruits in the basket”)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plt.show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</a:t>
            </a:r>
          </a:p>
          <a:p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331" y="3505200"/>
            <a:ext cx="3817938" cy="269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846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 err="1">
                <a:ea typeface="ＭＳ Ｐゴシック"/>
                <a:cs typeface="ＭＳ Ｐゴシック"/>
              </a:rPr>
              <a:t>Seaborn</a:t>
            </a:r>
            <a:endParaRPr lang="en-US" sz="4000" dirty="0">
              <a:ea typeface="ＭＳ Ｐゴシック"/>
              <a:cs typeface="ＭＳ Ｐゴシック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62200" y="4134162"/>
            <a:ext cx="6472238" cy="1508681"/>
          </a:xfrm>
        </p:spPr>
        <p:txBody>
          <a:bodyPr/>
          <a:lstStyle/>
          <a:p>
            <a:pPr marL="404813" lvl="1" indent="0" algn="r">
              <a:buNone/>
            </a:pPr>
            <a:r>
              <a:rPr lang="en-US" sz="2000" dirty="0">
                <a:ea typeface="ＭＳ Ｐゴシック"/>
              </a:rPr>
              <a:t>Pandas</a:t>
            </a:r>
          </a:p>
          <a:p>
            <a:pPr marL="404813" lvl="1" indent="0" algn="r">
              <a:buNone/>
            </a:pPr>
            <a:r>
              <a:rPr lang="en-US" sz="2000" dirty="0" err="1">
                <a:ea typeface="ＭＳ Ｐゴシック"/>
              </a:rPr>
              <a:t>Matplotlib</a:t>
            </a:r>
            <a:endParaRPr lang="en-US" sz="2000" dirty="0">
              <a:ea typeface="ＭＳ Ｐゴシック"/>
            </a:endParaRPr>
          </a:p>
          <a:p>
            <a:pPr marL="404813" lvl="1" indent="0" algn="r">
              <a:buNone/>
            </a:pPr>
            <a:r>
              <a:rPr lang="en-US" sz="2000" b="1" dirty="0">
                <a:ea typeface="ＭＳ Ｐゴシック"/>
                <a:sym typeface="Wingdings"/>
              </a:rPr>
              <a:t> </a:t>
            </a:r>
            <a:r>
              <a:rPr lang="en-US" sz="2000" b="1" dirty="0" err="1">
                <a:ea typeface="ＭＳ Ｐゴシック"/>
              </a:rPr>
              <a:t>Seaborn</a:t>
            </a:r>
            <a:endParaRPr lang="en-US" sz="2000" b="1" dirty="0">
              <a:ea typeface="ＭＳ Ｐゴシック"/>
            </a:endParaRPr>
          </a:p>
          <a:p>
            <a:pPr marL="404813" lvl="1" indent="0" algn="r">
              <a:buNone/>
            </a:pPr>
            <a:r>
              <a:rPr lang="en-US" sz="2000" dirty="0" err="1">
                <a:ea typeface="ＭＳ Ｐゴシック"/>
              </a:rPr>
              <a:t>ggplot</a:t>
            </a:r>
            <a:endParaRPr lang="en-US" sz="2000" dirty="0"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59761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 err="1" smtClean="0">
                <a:ea typeface="ＭＳ Ｐゴシック"/>
                <a:cs typeface="ＭＳ Ｐゴシック"/>
              </a:rPr>
              <a:t>Seaborn</a:t>
            </a:r>
            <a:endParaRPr lang="en-US" sz="4000" dirty="0">
              <a:ea typeface="ＭＳ Ｐゴシック"/>
              <a:cs typeface="ＭＳ Ｐゴシック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B45850A5-1944-294B-AE0B-2E13B2ED3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5100" y="4119563"/>
            <a:ext cx="6472238" cy="2592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 pitchFamily="-110" charset="2"/>
              <a:buNone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633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2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96996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2588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buSzPct val="65000"/>
              <a:buFont typeface="Arial Bold" pitchFamily="34" charset="0"/>
              <a:buChar char="‒"/>
              <a:defRPr lang="en-US" dirty="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58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/>
              </a:defRPr>
            </a:lvl5pPr>
            <a:lvl6pPr marL="25130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6pPr>
            <a:lvl7pPr marL="29702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7pPr>
            <a:lvl8pPr marL="34274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8pPr>
            <a:lvl9pPr marL="38846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9pPr>
          </a:lstStyle>
          <a:p>
            <a:pPr marL="404813" lvl="1" indent="0" algn="r">
              <a:buFontTx/>
              <a:buNone/>
            </a:pP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P</a:t>
            </a:r>
            <a:r>
              <a:rPr lang="en-US" sz="2800" kern="0" dirty="0" smtClean="0">
                <a:solidFill>
                  <a:schemeClr val="bg2"/>
                </a:solidFill>
                <a:ea typeface="ＭＳ Ｐゴシック"/>
              </a:rPr>
              <a:t>andas</a:t>
            </a:r>
            <a:endParaRPr lang="en-US" sz="2800" kern="0" dirty="0">
              <a:solidFill>
                <a:schemeClr val="bg2"/>
              </a:solidFill>
              <a:ea typeface="ＭＳ Ｐゴシック"/>
            </a:endParaRPr>
          </a:p>
          <a:p>
            <a:pPr marL="404813" lvl="1" indent="0" algn="r">
              <a:buFontTx/>
              <a:buNone/>
            </a:pPr>
            <a:r>
              <a:rPr lang="en-US" sz="2800" kern="0" dirty="0" err="1">
                <a:ea typeface="ＭＳ Ｐゴシック"/>
              </a:rPr>
              <a:t>M</a:t>
            </a:r>
            <a:r>
              <a:rPr lang="en-US" sz="2800" kern="0" dirty="0" err="1" smtClean="0">
                <a:ea typeface="ＭＳ Ｐゴシック"/>
              </a:rPr>
              <a:t>atplotlib</a:t>
            </a:r>
            <a:endParaRPr lang="en-US" sz="2800" kern="0" dirty="0">
              <a:ea typeface="ＭＳ Ｐゴシック"/>
            </a:endParaRPr>
          </a:p>
          <a:p>
            <a:pPr marL="404813" lvl="1" indent="0" algn="r">
              <a:buFontTx/>
              <a:buNone/>
            </a:pPr>
            <a:r>
              <a:rPr lang="en-US" sz="2800" b="1" kern="0" dirty="0" err="1">
                <a:solidFill>
                  <a:schemeClr val="accent2"/>
                </a:solidFill>
                <a:ea typeface="ＭＳ Ｐゴシック"/>
              </a:rPr>
              <a:t>S</a:t>
            </a:r>
            <a:r>
              <a:rPr lang="en-US" sz="2800" b="1" kern="0" dirty="0" err="1" smtClean="0">
                <a:solidFill>
                  <a:schemeClr val="accent2"/>
                </a:solidFill>
                <a:ea typeface="ＭＳ Ｐゴシック"/>
              </a:rPr>
              <a:t>eaborn</a:t>
            </a:r>
            <a:endParaRPr lang="en-US" sz="2800" b="1" kern="0" dirty="0">
              <a:solidFill>
                <a:schemeClr val="accent2"/>
              </a:solidFill>
              <a:ea typeface="ＭＳ Ｐゴシック"/>
            </a:endParaRPr>
          </a:p>
          <a:p>
            <a:pPr marL="404813" lvl="1" indent="0" algn="r">
              <a:buFontTx/>
              <a:buNone/>
            </a:pPr>
            <a:r>
              <a:rPr lang="en-US" sz="2800" kern="0" dirty="0" err="1"/>
              <a:t>G</a:t>
            </a:r>
            <a:r>
              <a:rPr lang="en-US" sz="2800" kern="0" dirty="0" err="1" smtClean="0"/>
              <a:t>gplot</a:t>
            </a:r>
            <a:endParaRPr lang="en-US" sz="2800" kern="0" dirty="0" smtClean="0"/>
          </a:p>
          <a:p>
            <a:pPr marL="404813" lvl="1" indent="0" algn="r">
              <a:buFontTx/>
              <a:buNone/>
            </a:pPr>
            <a:r>
              <a:rPr lang="en-US" sz="2800" kern="0" dirty="0" smtClean="0"/>
              <a:t>Statistical Graphs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705100" y="4119563"/>
            <a:ext cx="3810000" cy="2077179"/>
            <a:chOff x="2628900" y="4171221"/>
            <a:chExt cx="4586288" cy="24648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8900" y="4171221"/>
              <a:ext cx="2362200" cy="1225502"/>
            </a:xfrm>
            <a:prstGeom prst="rect">
              <a:avLst/>
            </a:prstGeom>
            <a:ln w="22225">
              <a:solidFill>
                <a:schemeClr val="bg2"/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6569" y="5710282"/>
              <a:ext cx="2914650" cy="6985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7088" y="4394886"/>
              <a:ext cx="1442812" cy="61634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30119" y="5261156"/>
              <a:ext cx="1185069" cy="13749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7858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18FAA7B-BA09-3F43-93A6-9D8985CB4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Seaborn</a:t>
            </a:r>
            <a:r>
              <a:rPr lang="en-US" dirty="0"/>
              <a:t>: pretty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B56519-A331-A942-BE58-C6C4230E7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Matplotlib</a:t>
            </a:r>
            <a:r>
              <a:rPr lang="en-US" dirty="0"/>
              <a:t> graphs are powerful but not very beautiful.</a:t>
            </a:r>
          </a:p>
          <a:p>
            <a:r>
              <a:rPr lang="en-US" dirty="0" err="1"/>
              <a:t>Seaborn</a:t>
            </a:r>
            <a:r>
              <a:rPr lang="en-US" dirty="0"/>
              <a:t> makes some pretty plots</a:t>
            </a:r>
          </a:p>
          <a:p>
            <a:r>
              <a:rPr lang="en-US" dirty="0"/>
              <a:t>Based on </a:t>
            </a:r>
            <a:r>
              <a:rPr lang="en-US" dirty="0" err="1"/>
              <a:t>Matplotlib</a:t>
            </a:r>
            <a:endParaRPr lang="en-US" dirty="0"/>
          </a:p>
          <a:p>
            <a:r>
              <a:rPr lang="en-US" dirty="0"/>
              <a:t>Allows a number of aesthetic </a:t>
            </a:r>
            <a:r>
              <a:rPr lang="en-US" dirty="0" err="1"/>
              <a:t>parametres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E8223CB-A843-9442-A46F-FC829D517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53E4FDB-1AEF-9243-ABF2-43EE2616F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671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  <a:cs typeface="ＭＳ Ｐゴシック"/>
              </a:rPr>
              <a:t>Lesson Objectives</a:t>
            </a:r>
          </a:p>
        </p:txBody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838200"/>
            <a:ext cx="8718550" cy="5627688"/>
          </a:xfrm>
        </p:spPr>
        <p:txBody>
          <a:bodyPr/>
          <a:lstStyle/>
          <a:p>
            <a:pPr indent="-365760">
              <a:spcBef>
                <a:spcPts val="0"/>
              </a:spcBef>
            </a:pPr>
            <a:r>
              <a:rPr lang="en-US" dirty="0">
                <a:ea typeface="ＭＳ Ｐゴシック"/>
                <a:cs typeface="ＭＳ Ｐゴシック"/>
              </a:rPr>
              <a:t>Learn about Python Visualization</a:t>
            </a:r>
          </a:p>
          <a:p>
            <a:pPr indent="-365760">
              <a:spcBef>
                <a:spcPts val="0"/>
              </a:spcBef>
            </a:pPr>
            <a:r>
              <a:rPr lang="en-US" dirty="0">
                <a:ea typeface="ＭＳ Ｐゴシック"/>
                <a:cs typeface="ＭＳ Ｐゴシック"/>
              </a:rPr>
              <a:t> Many different packages and options.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509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248FC37-CE91-5143-AA2D-5736E54DA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eaborn</a:t>
            </a:r>
            <a:r>
              <a:rPr lang="en-US" dirty="0" smtClean="0"/>
              <a:t> </a:t>
            </a:r>
            <a:r>
              <a:rPr lang="en-US" dirty="0" smtClean="0"/>
              <a:t>pretty plots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63CDE41-3A69-EB4F-AB4D-7F98D35E1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matplotlib</a:t>
            </a:r>
            <a:r>
              <a:rPr lang="en-US" dirty="0" smtClean="0"/>
              <a:t>” </a:t>
            </a:r>
            <a:r>
              <a:rPr lang="en-US" dirty="0"/>
              <a:t>graphs are powerful but not very </a:t>
            </a:r>
            <a:r>
              <a:rPr lang="en-US" dirty="0" smtClean="0"/>
              <a:t>beautiful</a:t>
            </a:r>
            <a:endParaRPr lang="en-US" dirty="0"/>
          </a:p>
          <a:p>
            <a:r>
              <a:rPr lang="en-US" dirty="0" smtClean="0"/>
              <a:t>“</a:t>
            </a:r>
            <a:r>
              <a:rPr lang="en-US" dirty="0" err="1" smtClean="0"/>
              <a:t>seaborn</a:t>
            </a:r>
            <a:r>
              <a:rPr lang="en-US" dirty="0" smtClean="0"/>
              <a:t>” </a:t>
            </a:r>
            <a:r>
              <a:rPr lang="en-US" dirty="0"/>
              <a:t>makes some </a:t>
            </a:r>
            <a:r>
              <a:rPr lang="en-US" dirty="0" smtClean="0"/>
              <a:t>pretty </a:t>
            </a:r>
            <a:r>
              <a:rPr lang="en-US" dirty="0"/>
              <a:t>plots</a:t>
            </a:r>
          </a:p>
          <a:p>
            <a:r>
              <a:rPr lang="en-US" dirty="0" smtClean="0"/>
              <a:t>It is based </a:t>
            </a:r>
            <a:r>
              <a:rPr lang="en-US" dirty="0"/>
              <a:t>on </a:t>
            </a:r>
            <a:r>
              <a:rPr lang="en-US" dirty="0" smtClean="0"/>
              <a:t>“</a:t>
            </a:r>
            <a:r>
              <a:rPr lang="en-US" dirty="0" err="1" smtClean="0"/>
              <a:t>matplotlib</a:t>
            </a:r>
            <a:r>
              <a:rPr lang="en-US" dirty="0" smtClean="0"/>
              <a:t>”</a:t>
            </a:r>
            <a:endParaRPr lang="en-US" dirty="0"/>
          </a:p>
          <a:p>
            <a:r>
              <a:rPr lang="en-US" dirty="0" smtClean="0"/>
              <a:t>It allows </a:t>
            </a:r>
            <a:r>
              <a:rPr lang="en-US" dirty="0"/>
              <a:t>a number of aesthetic </a:t>
            </a:r>
            <a:r>
              <a:rPr lang="en-US" dirty="0" smtClean="0"/>
              <a:t>parameters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seaborn</a:t>
            </a:r>
            <a:r>
              <a:rPr lang="en-US" dirty="0" smtClean="0"/>
              <a:t>” website </a:t>
            </a:r>
            <a:r>
              <a:rPr lang="en-US" dirty="0"/>
              <a:t>- </a:t>
            </a:r>
            <a:r>
              <a:rPr lang="en-US" dirty="0">
                <a:hlinkClick r:id="rId3"/>
              </a:rPr>
              <a:t>https://seaborn.pydata.org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“</a:t>
            </a:r>
            <a:r>
              <a:rPr lang="en-US" dirty="0" err="1" smtClean="0"/>
              <a:t>seaborn</a:t>
            </a:r>
            <a:r>
              <a:rPr lang="en-US" dirty="0" smtClean="0"/>
              <a:t>” needs to be imported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38244DC-EDA7-454F-B6E7-BA5BCA8CE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6F9D9FA-2E9C-674E-BCBF-0FE89DA9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342900" y="3562290"/>
            <a:ext cx="8763000" cy="400110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is-I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</a:t>
            </a:r>
            <a:r>
              <a:rPr lang="is-I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seaborn as sns </a:t>
            </a:r>
            <a:endParaRPr lang="is-I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9451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Data Matrix </a:t>
            </a:r>
            <a:r>
              <a:rPr lang="en-US" dirty="0"/>
              <a:t>e</a:t>
            </a:r>
            <a:r>
              <a:rPr lang="en-US" dirty="0" smtClean="0"/>
              <a:t>xample: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A4534CD-C372-9E4E-A07B-55CA72A7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eaborn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heatmap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5C79B7C-C17F-C042-B439-003E5C842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E6C2706-3386-B84E-8C12-5D7E74C42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="" xmlns:a16="http://schemas.microsoft.com/office/drawing/2014/main" id="{225DBB7F-BD54-3044-9882-3BA0D3A543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1371600"/>
            <a:ext cx="8763000" cy="5016758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matplotlib.pyplot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 as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plt</a:t>
            </a:r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seaborn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 as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sns</a:t>
            </a:r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sns.set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()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f, ax =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plt.subplots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(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figsize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=(9, 6))</a:t>
            </a:r>
          </a:p>
          <a:p>
            <a:pPr defTabSz="288925"/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sns.heatmap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(flights,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annot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=True,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fmt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="d", linewidths=.5, ax=ax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)</a:t>
            </a: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pitchFamily="49" charset="0"/>
            </a:endParaRPr>
          </a:p>
        </p:txBody>
      </p:sp>
      <p:pic>
        <p:nvPicPr>
          <p:cNvPr id="9" name="Content Placeholder 7">
            <a:extLst>
              <a:ext uri="{FF2B5EF4-FFF2-40B4-BE49-F238E27FC236}">
                <a16:creationId xmlns="" xmlns:a16="http://schemas.microsoft.com/office/drawing/2014/main" id="{89C6121A-4DE3-DE4F-B7C7-A96A462CC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99429" y="3048000"/>
            <a:ext cx="4973742" cy="3287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433026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A5C42D-1601-0940-B38D-597A50787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eaborn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tsplot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Time Series </a:t>
            </a:r>
            <a:r>
              <a:rPr lang="en-US" dirty="0"/>
              <a:t>e</a:t>
            </a:r>
            <a:r>
              <a:rPr lang="en-US" dirty="0" smtClean="0"/>
              <a:t>xample: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6DD1712-9D2A-8C4E-9C16-D63C9466D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D076EE3-B464-6446-A0DC-B9F7647AB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7" name="Text Box 4">
            <a:extLst>
              <a:ext uri="{FF2B5EF4-FFF2-40B4-BE49-F238E27FC236}">
                <a16:creationId xmlns="" xmlns:a16="http://schemas.microsoft.com/office/drawing/2014/main" id="{D048FE96-6ED2-5544-B502-4CA5C8B8BE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" y="1371600"/>
            <a:ext cx="8763000" cy="5016758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matplotlib.pyplot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 as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plt</a:t>
            </a:r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seaborn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 as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sns</a:t>
            </a:r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sns.set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()</a:t>
            </a:r>
          </a:p>
          <a:p>
            <a:pPr defTabSz="288925"/>
            <a:r>
              <a:rPr lang="en-US" sz="2000" b="1" dirty="0" err="1" smtClean="0">
                <a:solidFill>
                  <a:schemeClr val="accent2"/>
                </a:solidFill>
                <a:latin typeface="Lucida Sans Typewriter" pitchFamily="49" charset="0"/>
              </a:rPr>
              <a:t>sns.tsplot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(data=gammas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, time="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timepoint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", unit="subject” 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   condition="ROI", value="BOLD signal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")</a:t>
            </a: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E4DE8402-D390-754E-832B-7A521331A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087" y="2971800"/>
            <a:ext cx="4416425" cy="330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862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65E9439-A880-7F4E-86E4-E787A0181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eaborn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barplot</a:t>
            </a:r>
            <a:r>
              <a:rPr lang="en-US" dirty="0" smtClean="0"/>
              <a:t>() - Ease of use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6238B3E-6FA7-B745-BAB3-97DB3860E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Bar plot </a:t>
            </a:r>
            <a:r>
              <a:rPr lang="en-US" dirty="0" smtClean="0"/>
              <a:t>example </a:t>
            </a:r>
            <a:r>
              <a:rPr lang="mr-IN" dirty="0" smtClean="0"/>
              <a:t>–</a:t>
            </a:r>
            <a:r>
              <a:rPr lang="en-US" dirty="0" smtClean="0"/>
              <a:t> comparison of </a:t>
            </a:r>
            <a:r>
              <a:rPr lang="en-US" dirty="0" err="1" smtClean="0"/>
              <a:t>matplotlib</a:t>
            </a:r>
            <a:r>
              <a:rPr lang="en-US" dirty="0" smtClean="0"/>
              <a:t> / </a:t>
            </a:r>
            <a:r>
              <a:rPr lang="en-US" dirty="0" err="1" smtClean="0"/>
              <a:t>seaborn</a:t>
            </a:r>
            <a:r>
              <a:rPr lang="en-US" dirty="0" smtClean="0"/>
              <a:t> code</a:t>
            </a:r>
          </a:p>
          <a:p>
            <a:r>
              <a:rPr lang="en-US" dirty="0" smtClean="0"/>
              <a:t>Lengthier code in </a:t>
            </a:r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9CDFBD5-9EE9-B946-BA9D-66C4954C5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D54742E-4003-264B-A710-B741BD076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7" name="Text Box 4">
            <a:extLst>
              <a:ext uri="{FF2B5EF4-FFF2-40B4-BE49-F238E27FC236}">
                <a16:creationId xmlns="" xmlns:a16="http://schemas.microsoft.com/office/drawing/2014/main" id="{4DD70C8B-702B-864D-A837-1DDDF374B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1730276"/>
            <a:ext cx="8763000" cy="4708981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fig, ax =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plt.subplots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()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rects1 =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ax.bar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(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ind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,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men_means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, width, color='r’,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yerr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=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men_std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)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rects2 =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ax.bar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(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ind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 + width,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women_means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, width, color='y’,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yerr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=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women_std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)</a:t>
            </a:r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r>
              <a:rPr lang="en-US" sz="2000" b="1" dirty="0" err="1" smtClean="0">
                <a:solidFill>
                  <a:schemeClr val="accent2"/>
                </a:solidFill>
                <a:latin typeface="Lucida Sans Typewriter" pitchFamily="49" charset="0"/>
              </a:rPr>
              <a:t>ax.set_xticks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(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pitchFamily="49" charset="0"/>
              </a:rPr>
              <a:t>ind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 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+ width / 2)</a:t>
            </a:r>
          </a:p>
          <a:p>
            <a:pPr defTabSz="288925"/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ax.legend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((rects1[0], rects2[0]), ('Men', 'Women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'))</a:t>
            </a: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AD2A915-764D-6C48-ABA8-9D2EDEB0C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190" y="3887568"/>
            <a:ext cx="3114420" cy="252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69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65E9439-A880-7F4E-86E4-E787A0181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eaborn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barplot</a:t>
            </a:r>
            <a:r>
              <a:rPr lang="en-US" dirty="0" smtClean="0"/>
              <a:t>() - Ease of use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6238B3E-6FA7-B745-BAB3-97DB3860E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Bar plot </a:t>
            </a:r>
            <a:r>
              <a:rPr lang="en-US" dirty="0" smtClean="0"/>
              <a:t>example </a:t>
            </a:r>
            <a:r>
              <a:rPr lang="mr-IN" dirty="0" smtClean="0"/>
              <a:t>–</a:t>
            </a:r>
            <a:r>
              <a:rPr lang="en-US" dirty="0" smtClean="0"/>
              <a:t> comparison of </a:t>
            </a:r>
            <a:r>
              <a:rPr lang="en-US" dirty="0" err="1" smtClean="0"/>
              <a:t>matplotlib</a:t>
            </a:r>
            <a:r>
              <a:rPr lang="en-US" dirty="0" smtClean="0"/>
              <a:t> / </a:t>
            </a:r>
            <a:r>
              <a:rPr lang="en-US" dirty="0" err="1" smtClean="0"/>
              <a:t>seaborn</a:t>
            </a:r>
            <a:r>
              <a:rPr lang="en-US" dirty="0" smtClean="0"/>
              <a:t> code</a:t>
            </a:r>
          </a:p>
          <a:p>
            <a:r>
              <a:rPr lang="en-US" dirty="0" smtClean="0"/>
              <a:t>Condensed shorter code in </a:t>
            </a:r>
            <a:r>
              <a:rPr lang="en-US" dirty="0" err="1" smtClean="0"/>
              <a:t>seaborn</a:t>
            </a:r>
            <a:r>
              <a:rPr lang="en-US" dirty="0" smtClean="0"/>
              <a:t> for the same plot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9CDFBD5-9EE9-B946-BA9D-66C4954C5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D54742E-4003-264B-A710-B741BD076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7" name="Text Box 4">
            <a:extLst>
              <a:ext uri="{FF2B5EF4-FFF2-40B4-BE49-F238E27FC236}">
                <a16:creationId xmlns="" xmlns:a16="http://schemas.microsoft.com/office/drawing/2014/main" id="{4DD70C8B-702B-864D-A837-1DDDF374B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1730276"/>
            <a:ext cx="8763000" cy="4401205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ax =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sns.barplot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(x="day", y="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total_bill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", hue="sex", data=tips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)</a:t>
            </a: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0733071-33AC-3E4F-AE36-3BBF29469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086" y="2667000"/>
            <a:ext cx="4306814" cy="309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025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65E9439-A880-7F4E-86E4-E787A0181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eaborn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regplot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6238B3E-6FA7-B745-BAB3-97DB3860E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Regression plot </a:t>
            </a:r>
            <a:r>
              <a:rPr lang="en-US" dirty="0" smtClean="0"/>
              <a:t>example</a:t>
            </a:r>
          </a:p>
          <a:p>
            <a:r>
              <a:rPr lang="en-US" dirty="0" smtClean="0"/>
              <a:t>Take a look at the </a:t>
            </a:r>
            <a:r>
              <a:rPr lang="en-US" dirty="0" err="1" smtClean="0"/>
              <a:t>tips.csv</a:t>
            </a:r>
            <a:r>
              <a:rPr lang="en-US" dirty="0" smtClean="0"/>
              <a:t> dataset (used in example below)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9CDFBD5-9EE9-B946-BA9D-66C4954C5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D54742E-4003-264B-A710-B741BD076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9" t="-1052" r="219" b="34515"/>
          <a:stretch/>
        </p:blipFill>
        <p:spPr>
          <a:xfrm>
            <a:off x="1714500" y="1828800"/>
            <a:ext cx="58039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17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65E9439-A880-7F4E-86E4-E787A0181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eaborn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regplot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6238B3E-6FA7-B745-BAB3-97DB3860E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Regression plot </a:t>
            </a:r>
            <a:r>
              <a:rPr lang="en-US" dirty="0" smtClean="0"/>
              <a:t>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9CDFBD5-9EE9-B946-BA9D-66C4954C5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D54742E-4003-264B-A710-B741BD076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7" name="Text Box 4">
            <a:extLst>
              <a:ext uri="{FF2B5EF4-FFF2-40B4-BE49-F238E27FC236}">
                <a16:creationId xmlns="" xmlns:a16="http://schemas.microsoft.com/office/drawing/2014/main" id="{4DD70C8B-702B-864D-A837-1DDDF374B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1295400"/>
            <a:ext cx="8763000" cy="5324535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numpy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np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matplotlib.pyplot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</a:t>
            </a:r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seaborn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sns</a:t>
            </a:r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pandas as 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pd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tips =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sns.load_dataset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("tips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")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sns.regplot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(x="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total_bill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", y="tip", data = tips, color="g", marker="+")</a:t>
            </a:r>
          </a:p>
          <a:p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plt.show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</a:t>
            </a:r>
          </a:p>
          <a:p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809" y="3544217"/>
            <a:ext cx="4040982" cy="303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997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65E9439-A880-7F4E-86E4-E787A0181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eaborn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regplot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6238B3E-6FA7-B745-BAB3-97DB3860E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Regression plot </a:t>
            </a:r>
            <a:r>
              <a:rPr lang="en-US" dirty="0" smtClean="0"/>
              <a:t>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9CDFBD5-9EE9-B946-BA9D-66C4954C5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D54742E-4003-264B-A710-B741BD076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7" name="Text Box 4">
            <a:extLst>
              <a:ext uri="{FF2B5EF4-FFF2-40B4-BE49-F238E27FC236}">
                <a16:creationId xmlns="" xmlns:a16="http://schemas.microsoft.com/office/drawing/2014/main" id="{4DD70C8B-702B-864D-A837-1DDDF374B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1295400"/>
            <a:ext cx="8763000" cy="5324535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numpy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np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matplotlib.pyplot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</a:t>
            </a:r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seaborn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sns</a:t>
            </a:r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pandas as 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pd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tips =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sns.load_dataset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("tips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")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sns.regplot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(x = "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total_bill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", y = "tip", data = tips, marker = "+",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scatter_kws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= {"color" : "green"},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line_kws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= {"color" : "red", "linewidth" : 4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})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plt.show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</a:t>
            </a:r>
          </a:p>
          <a:p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336" y="3804671"/>
            <a:ext cx="3605928" cy="275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813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4534CD-C372-9E4E-A07B-55CA72A7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Seaborn</a:t>
            </a:r>
            <a:r>
              <a:rPr lang="en-US" dirty="0"/>
              <a:t> </a:t>
            </a:r>
            <a:r>
              <a:rPr lang="en-US" dirty="0" err="1"/>
              <a:t>Heatmap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89C6121A-4DE3-DE4F-B7C7-A96A462CC6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4200" y="2714355"/>
            <a:ext cx="5691188" cy="376147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5C79B7C-C17F-C042-B439-003E5C842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E6C2706-3386-B84E-8C12-5D7E74C42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xmlns="" id="{225DBB7F-BD54-3044-9882-3BA0D3A543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478" y="914400"/>
            <a:ext cx="8763000" cy="1754326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import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matplotlib.pyplot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 as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plt</a:t>
            </a:r>
            <a:endParaRPr lang="en-US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import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seaborn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 as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sns</a:t>
            </a:r>
            <a:endParaRPr lang="en-US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sns.set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()</a:t>
            </a:r>
          </a:p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f, ax =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plt.subplots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figsize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=(9, 6))</a:t>
            </a:r>
          </a:p>
          <a:p>
            <a:pPr defTabSz="288925"/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sns.heatmap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(flights,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annot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=True,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fmt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="d", linewidths=.5, ax=ax)</a:t>
            </a:r>
          </a:p>
        </p:txBody>
      </p:sp>
    </p:spTree>
    <p:extLst>
      <p:ext uri="{BB962C8B-B14F-4D97-AF65-F5344CB8AC3E}">
        <p14:creationId xmlns:p14="http://schemas.microsoft.com/office/powerpoint/2010/main" val="4235558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A5C42D-1601-0940-B38D-597A50787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Seaborn</a:t>
            </a:r>
            <a:r>
              <a:rPr lang="en-US" dirty="0"/>
              <a:t> time series plot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6DD1712-9D2A-8C4E-9C16-D63C9466D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D076EE3-B464-6446-A0DC-B9F7647AB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xmlns="" id="{D048FE96-6ED2-5544-B502-4CA5C8B8BE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478" y="914400"/>
            <a:ext cx="8763000" cy="923330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# Plot the response with standard error</a:t>
            </a:r>
          </a:p>
          <a:p>
            <a:pPr defTabSz="288925"/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sns.tsplot</a:t>
            </a:r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(data=gammas, time="</a:t>
            </a:r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timepoint</a:t>
            </a:r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", unit="subject” </a:t>
            </a:r>
          </a:p>
          <a:p>
            <a:pPr defTabSz="288925"/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   condition="ROI", value="BOLD signal")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4DE8402-D390-754E-832B-7A521331A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325" y="2225374"/>
            <a:ext cx="53848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848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  <a:cs typeface="ＭＳ Ｐゴシック"/>
              </a:rPr>
              <a:t>Lesson Objectives</a:t>
            </a:r>
          </a:p>
        </p:txBody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838200"/>
            <a:ext cx="8718550" cy="5627688"/>
          </a:xfrm>
        </p:spPr>
        <p:txBody>
          <a:bodyPr/>
          <a:lstStyle/>
          <a:p>
            <a:pPr indent="-365760">
              <a:spcBef>
                <a:spcPts val="0"/>
              </a:spcBef>
            </a:pPr>
            <a:r>
              <a:rPr lang="en-US" dirty="0">
                <a:ea typeface="ＭＳ Ｐゴシック"/>
                <a:cs typeface="ＭＳ Ｐゴシック"/>
              </a:rPr>
              <a:t>Learn about Python </a:t>
            </a:r>
            <a:r>
              <a:rPr lang="en-US" dirty="0" smtClean="0">
                <a:ea typeface="ＭＳ Ｐゴシック"/>
                <a:cs typeface="ＭＳ Ｐゴシック"/>
              </a:rPr>
              <a:t>visualization</a:t>
            </a:r>
            <a:endParaRPr lang="en-US" dirty="0">
              <a:ea typeface="ＭＳ Ｐゴシック"/>
              <a:cs typeface="ＭＳ Ｐゴシック"/>
            </a:endParaRPr>
          </a:p>
          <a:p>
            <a:pPr indent="-365760">
              <a:spcBef>
                <a:spcPts val="0"/>
              </a:spcBef>
            </a:pPr>
            <a:r>
              <a:rPr lang="en-US" dirty="0" smtClean="0">
                <a:ea typeface="ＭＳ Ｐゴシック"/>
                <a:cs typeface="ＭＳ Ｐゴシック"/>
              </a:rPr>
              <a:t>Introduction to different </a:t>
            </a:r>
            <a:r>
              <a:rPr lang="en-US" dirty="0">
                <a:ea typeface="ＭＳ Ｐゴシック"/>
                <a:cs typeface="ＭＳ Ｐゴシック"/>
              </a:rPr>
              <a:t>packages and </a:t>
            </a:r>
            <a:r>
              <a:rPr lang="en-US" dirty="0" smtClean="0">
                <a:ea typeface="ＭＳ Ｐゴシック"/>
                <a:cs typeface="ＭＳ Ｐゴシック"/>
              </a:rPr>
              <a:t>available options</a:t>
            </a:r>
          </a:p>
          <a:p>
            <a:pPr lvl="1" indent="-365760">
              <a:spcBef>
                <a:spcPts val="0"/>
              </a:spcBef>
            </a:pPr>
            <a:r>
              <a:rPr lang="en-US" dirty="0" smtClean="0">
                <a:ea typeface="ＭＳ Ｐゴシック"/>
              </a:rPr>
              <a:t>pandas</a:t>
            </a:r>
          </a:p>
          <a:p>
            <a:pPr lvl="1" indent="-365760">
              <a:spcBef>
                <a:spcPts val="0"/>
              </a:spcBef>
            </a:pPr>
            <a:r>
              <a:rPr lang="en-US" dirty="0" err="1" smtClean="0">
                <a:ea typeface="ＭＳ Ｐゴシック"/>
                <a:cs typeface="ＭＳ Ｐゴシック"/>
              </a:rPr>
              <a:t>matplotlib</a:t>
            </a:r>
            <a:endParaRPr lang="en-US" dirty="0" smtClean="0">
              <a:ea typeface="ＭＳ Ｐゴシック"/>
              <a:cs typeface="ＭＳ Ｐゴシック"/>
            </a:endParaRPr>
          </a:p>
          <a:p>
            <a:pPr lvl="1" indent="-365760">
              <a:spcBef>
                <a:spcPts val="0"/>
              </a:spcBef>
            </a:pPr>
            <a:r>
              <a:rPr lang="en-US" dirty="0" err="1" smtClean="0">
                <a:ea typeface="ＭＳ Ｐゴシック"/>
              </a:rPr>
              <a:t>seaborn</a:t>
            </a:r>
            <a:endParaRPr lang="en-US" dirty="0" smtClean="0">
              <a:ea typeface="ＭＳ Ｐゴシック"/>
            </a:endParaRPr>
          </a:p>
          <a:p>
            <a:pPr lvl="1" indent="-365760">
              <a:spcBef>
                <a:spcPts val="0"/>
              </a:spcBef>
            </a:pPr>
            <a:r>
              <a:rPr lang="en-US" dirty="0" err="1" smtClean="0">
                <a:ea typeface="ＭＳ Ｐゴシック"/>
                <a:cs typeface="ＭＳ Ｐゴシック"/>
              </a:rPr>
              <a:t>ggplot</a:t>
            </a:r>
            <a:endParaRPr lang="en-US" dirty="0" smtClean="0">
              <a:ea typeface="ＭＳ Ｐゴシック"/>
              <a:cs typeface="ＭＳ Ｐゴシック"/>
            </a:endParaRPr>
          </a:p>
          <a:p>
            <a:pPr indent="-365760">
              <a:spcBef>
                <a:spcPts val="0"/>
              </a:spcBef>
            </a:pPr>
            <a:r>
              <a:rPr lang="en-US" dirty="0" smtClean="0">
                <a:ea typeface="ＭＳ Ｐゴシック"/>
                <a:cs typeface="ＭＳ Ｐゴシック"/>
              </a:rPr>
              <a:t>Comparison on a few statistical graphs</a:t>
            </a:r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9852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 err="1">
                <a:ea typeface="ＭＳ Ｐゴシック"/>
                <a:cs typeface="ＭＳ Ｐゴシック"/>
              </a:rPr>
              <a:t>ggplot</a:t>
            </a:r>
            <a:endParaRPr lang="en-US" sz="4000" dirty="0">
              <a:ea typeface="ＭＳ Ｐゴシック"/>
              <a:cs typeface="ＭＳ Ｐゴシック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62200" y="4134162"/>
            <a:ext cx="6472238" cy="1508681"/>
          </a:xfrm>
        </p:spPr>
        <p:txBody>
          <a:bodyPr/>
          <a:lstStyle/>
          <a:p>
            <a:pPr marL="404813" lvl="1" indent="0" algn="r">
              <a:buNone/>
            </a:pPr>
            <a:r>
              <a:rPr lang="en-US" sz="2000" dirty="0">
                <a:ea typeface="ＭＳ Ｐゴシック"/>
              </a:rPr>
              <a:t>Pandas</a:t>
            </a:r>
          </a:p>
          <a:p>
            <a:pPr marL="404813" lvl="1" indent="0" algn="r">
              <a:buNone/>
            </a:pPr>
            <a:r>
              <a:rPr lang="en-US" sz="2000" dirty="0" err="1">
                <a:ea typeface="ＭＳ Ｐゴシック"/>
              </a:rPr>
              <a:t>Matplotlib</a:t>
            </a:r>
            <a:endParaRPr lang="en-US" sz="2000" dirty="0">
              <a:ea typeface="ＭＳ Ｐゴシック"/>
            </a:endParaRPr>
          </a:p>
          <a:p>
            <a:pPr marL="404813" lvl="1" indent="0" algn="r">
              <a:buNone/>
            </a:pPr>
            <a:r>
              <a:rPr lang="en-US" sz="2000" dirty="0" err="1">
                <a:ea typeface="ＭＳ Ｐゴシック"/>
              </a:rPr>
              <a:t>Seaborn</a:t>
            </a:r>
            <a:endParaRPr lang="en-US" sz="2000" dirty="0">
              <a:ea typeface="ＭＳ Ｐゴシック"/>
            </a:endParaRPr>
          </a:p>
          <a:p>
            <a:pPr marL="404813" lvl="1" indent="0" algn="r">
              <a:buNone/>
            </a:pPr>
            <a:r>
              <a:rPr lang="en-US" sz="2000" b="1" dirty="0">
                <a:ea typeface="ＭＳ Ｐゴシック"/>
                <a:sym typeface="Wingdings"/>
              </a:rPr>
              <a:t> </a:t>
            </a:r>
            <a:r>
              <a:rPr lang="en-US" sz="2000" b="1" dirty="0" err="1">
                <a:ea typeface="ＭＳ Ｐゴシック"/>
              </a:rPr>
              <a:t>ggplot</a:t>
            </a:r>
            <a:endParaRPr lang="en-US" sz="2000" b="1" dirty="0"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665980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 err="1" smtClean="0">
                <a:ea typeface="ＭＳ Ｐゴシック"/>
                <a:cs typeface="ＭＳ Ｐゴシック"/>
              </a:rPr>
              <a:t>Ggplot</a:t>
            </a:r>
            <a:endParaRPr lang="en-US" sz="4000" dirty="0">
              <a:ea typeface="ＭＳ Ｐゴシック"/>
              <a:cs typeface="ＭＳ Ｐゴシック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B45850A5-1944-294B-AE0B-2E13B2ED3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5100" y="4119563"/>
            <a:ext cx="6472238" cy="2592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 pitchFamily="-110" charset="2"/>
              <a:buNone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633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2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96996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2588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buSzPct val="65000"/>
              <a:buFont typeface="Arial Bold" pitchFamily="34" charset="0"/>
              <a:buChar char="‒"/>
              <a:defRPr lang="en-US" dirty="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58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/>
              </a:defRPr>
            </a:lvl5pPr>
            <a:lvl6pPr marL="25130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6pPr>
            <a:lvl7pPr marL="29702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7pPr>
            <a:lvl8pPr marL="34274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8pPr>
            <a:lvl9pPr marL="38846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9pPr>
          </a:lstStyle>
          <a:p>
            <a:pPr marL="404813" lvl="1" indent="0" algn="r">
              <a:buFontTx/>
              <a:buNone/>
            </a:pP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P</a:t>
            </a:r>
            <a:r>
              <a:rPr lang="en-US" sz="2800" kern="0" dirty="0" smtClean="0">
                <a:solidFill>
                  <a:schemeClr val="bg2"/>
                </a:solidFill>
                <a:ea typeface="ＭＳ Ｐゴシック"/>
              </a:rPr>
              <a:t>andas</a:t>
            </a:r>
            <a:endParaRPr lang="en-US" sz="2800" kern="0" dirty="0">
              <a:solidFill>
                <a:schemeClr val="bg2"/>
              </a:solidFill>
              <a:ea typeface="ＭＳ Ｐゴシック"/>
            </a:endParaRPr>
          </a:p>
          <a:p>
            <a:pPr marL="404813" lvl="1" indent="0" algn="r">
              <a:buFontTx/>
              <a:buNone/>
            </a:pPr>
            <a:r>
              <a:rPr lang="en-US" sz="2800" kern="0" dirty="0" err="1">
                <a:ea typeface="ＭＳ Ｐゴシック"/>
              </a:rPr>
              <a:t>M</a:t>
            </a:r>
            <a:r>
              <a:rPr lang="en-US" sz="2800" kern="0" dirty="0" err="1" smtClean="0">
                <a:ea typeface="ＭＳ Ｐゴシック"/>
              </a:rPr>
              <a:t>atplotlib</a:t>
            </a:r>
            <a:endParaRPr lang="en-US" sz="2800" kern="0" dirty="0">
              <a:ea typeface="ＭＳ Ｐゴシック"/>
            </a:endParaRPr>
          </a:p>
          <a:p>
            <a:pPr marL="404813" lvl="1" indent="0" algn="r">
              <a:buFontTx/>
              <a:buNone/>
            </a:pPr>
            <a:r>
              <a:rPr lang="en-US" sz="2800" kern="0" dirty="0" err="1">
                <a:solidFill>
                  <a:schemeClr val="bg2"/>
                </a:solidFill>
                <a:ea typeface="ＭＳ Ｐゴシック"/>
              </a:rPr>
              <a:t>S</a:t>
            </a:r>
            <a:r>
              <a:rPr lang="en-US" sz="2800" kern="0" dirty="0" err="1" smtClean="0">
                <a:solidFill>
                  <a:schemeClr val="bg2"/>
                </a:solidFill>
                <a:ea typeface="ＭＳ Ｐゴシック"/>
              </a:rPr>
              <a:t>eaborn</a:t>
            </a:r>
            <a:endParaRPr lang="en-US" sz="2800" kern="0" dirty="0">
              <a:solidFill>
                <a:schemeClr val="bg2"/>
              </a:solidFill>
              <a:ea typeface="ＭＳ Ｐゴシック"/>
            </a:endParaRPr>
          </a:p>
          <a:p>
            <a:pPr marL="404813" lvl="1" indent="0" algn="r">
              <a:buFontTx/>
              <a:buNone/>
            </a:pPr>
            <a:r>
              <a:rPr lang="en-US" sz="2800" b="1" kern="0" dirty="0" err="1">
                <a:solidFill>
                  <a:schemeClr val="accent2"/>
                </a:solidFill>
              </a:rPr>
              <a:t>G</a:t>
            </a:r>
            <a:r>
              <a:rPr lang="en-US" sz="2800" b="1" kern="0" dirty="0" err="1" smtClean="0">
                <a:solidFill>
                  <a:schemeClr val="accent2"/>
                </a:solidFill>
              </a:rPr>
              <a:t>gplot</a:t>
            </a:r>
            <a:endParaRPr lang="en-US" sz="2800" b="1" kern="0" dirty="0" smtClean="0">
              <a:solidFill>
                <a:schemeClr val="accent2"/>
              </a:solidFill>
            </a:endParaRPr>
          </a:p>
          <a:p>
            <a:pPr marL="404813" lvl="1" indent="0" algn="r">
              <a:buFontTx/>
              <a:buNone/>
            </a:pPr>
            <a:r>
              <a:rPr lang="en-US" sz="2800" kern="0" dirty="0" smtClean="0"/>
              <a:t>Statistical Graphs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705100" y="4119563"/>
            <a:ext cx="3810000" cy="2077179"/>
            <a:chOff x="2628900" y="4171221"/>
            <a:chExt cx="4586288" cy="24648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8900" y="4171221"/>
              <a:ext cx="2362200" cy="1225502"/>
            </a:xfrm>
            <a:prstGeom prst="rect">
              <a:avLst/>
            </a:prstGeom>
            <a:ln w="22225">
              <a:solidFill>
                <a:schemeClr val="bg2"/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6569" y="5710282"/>
              <a:ext cx="2914650" cy="6985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7088" y="4394886"/>
              <a:ext cx="1442812" cy="61634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30119" y="5261156"/>
              <a:ext cx="1185069" cy="13749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53097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package is a very popular graphics package</a:t>
            </a:r>
          </a:p>
          <a:p>
            <a:r>
              <a:rPr lang="en-US" dirty="0"/>
              <a:t>Based on ggplot2 package in R</a:t>
            </a:r>
            <a:endParaRPr lang="en-US" u="sng" dirty="0"/>
          </a:p>
          <a:p>
            <a:r>
              <a:rPr lang="en-US" dirty="0"/>
              <a:t>Provides very readable graphics</a:t>
            </a:r>
          </a:p>
          <a:p>
            <a:r>
              <a:rPr lang="en-US" dirty="0"/>
              <a:t>Has a ‘grammar’ to describe graph</a:t>
            </a:r>
          </a:p>
          <a:p>
            <a:r>
              <a:rPr lang="en-US" dirty="0"/>
              <a:t>Excels at graphing complex data sets</a:t>
            </a:r>
          </a:p>
          <a:p>
            <a:r>
              <a:rPr lang="en-US" dirty="0"/>
              <a:t>Mastering </a:t>
            </a:r>
            <a:r>
              <a:rPr lang="en-US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dirty="0"/>
              <a:t> can be ‘challenging’ </a:t>
            </a:r>
            <a:r>
              <a:rPr lang="en-US" dirty="0">
                <a:sym typeface="Wingdings"/>
              </a:rPr>
              <a:t> </a:t>
            </a:r>
          </a:p>
          <a:p>
            <a:r>
              <a:rPr lang="en-US" dirty="0">
                <a:sym typeface="Wingdings"/>
              </a:rPr>
              <a:t>Recommended book : “ggplot2: Elegant Graphics for Data Analysis”</a:t>
            </a:r>
          </a:p>
          <a:p>
            <a:r>
              <a:rPr lang="en-US" dirty="0">
                <a:hlinkClick r:id="rId2"/>
              </a:rPr>
              <a:t>http://www.ling.upenn.edu/~joseff/rstudy/summer2010_ggplot2_intro.html</a:t>
            </a:r>
            <a:r>
              <a:rPr lang="en-US" dirty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ElephantScale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8DDEF-9CD1-B641-ADE5-2BEE59567BE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837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</a:t>
            </a:r>
            <a:r>
              <a:rPr lang="en-US" dirty="0" err="1" smtClean="0"/>
              <a:t>gplot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“</a:t>
            </a:r>
            <a:r>
              <a:rPr lang="en-US" dirty="0" err="1" smtClean="0"/>
              <a:t>ggplot</a:t>
            </a:r>
            <a:r>
              <a:rPr lang="en-US" dirty="0" smtClean="0"/>
              <a:t>” package </a:t>
            </a:r>
            <a:r>
              <a:rPr lang="en-US" dirty="0"/>
              <a:t>is a very popular graphics package</a:t>
            </a:r>
          </a:p>
          <a:p>
            <a:r>
              <a:rPr lang="en-US" dirty="0"/>
              <a:t>Based on ggplot2 package in R</a:t>
            </a:r>
            <a:endParaRPr lang="en-US" u="sng" dirty="0"/>
          </a:p>
          <a:p>
            <a:r>
              <a:rPr lang="en-US" dirty="0"/>
              <a:t>Provides very readable graphics</a:t>
            </a:r>
          </a:p>
          <a:p>
            <a:r>
              <a:rPr lang="en-US" dirty="0"/>
              <a:t>Has a </a:t>
            </a:r>
            <a:r>
              <a:rPr lang="en-US" dirty="0" smtClean="0"/>
              <a:t>certain grammar </a:t>
            </a:r>
            <a:r>
              <a:rPr lang="en-US" dirty="0"/>
              <a:t>to describe graph</a:t>
            </a:r>
          </a:p>
          <a:p>
            <a:r>
              <a:rPr lang="en-US" dirty="0"/>
              <a:t>Excels at graphing complex data sets</a:t>
            </a:r>
          </a:p>
          <a:p>
            <a:r>
              <a:rPr lang="en-US" dirty="0"/>
              <a:t>Mastering </a:t>
            </a:r>
            <a:r>
              <a:rPr lang="en-US" dirty="0" smtClean="0"/>
              <a:t>“</a:t>
            </a:r>
            <a:r>
              <a:rPr lang="en-US" dirty="0" err="1" smtClean="0"/>
              <a:t>ggplot</a:t>
            </a:r>
            <a:r>
              <a:rPr lang="en-US" dirty="0" smtClean="0"/>
              <a:t>” can </a:t>
            </a:r>
            <a:r>
              <a:rPr lang="en-US" dirty="0"/>
              <a:t>be ‘challenging’ </a:t>
            </a:r>
            <a:r>
              <a:rPr lang="en-US" dirty="0">
                <a:sym typeface="Wingdings"/>
              </a:rPr>
              <a:t> </a:t>
            </a:r>
          </a:p>
          <a:p>
            <a:r>
              <a:rPr lang="en-US" dirty="0">
                <a:sym typeface="Wingdings"/>
              </a:rPr>
              <a:t>Recommended book : “ggplot2: Elegant Graphics for Data Analysis”</a:t>
            </a:r>
          </a:p>
          <a:p>
            <a:r>
              <a:rPr lang="en-US" dirty="0">
                <a:hlinkClick r:id="rId2"/>
              </a:rPr>
              <a:t>http://www.ling.upenn.edu/~joseff/rstudy/summer2010_ggplot2_intro.html</a:t>
            </a:r>
            <a:r>
              <a:rPr lang="en-US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8DDEF-9CD1-B641-ADE5-2BEE59567BE6}" type="slidenum">
              <a:rPr lang="en-US" smtClean="0"/>
              <a:t>43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="" xmlns:a16="http://schemas.microsoft.com/office/drawing/2014/main" id="{66DD1712-9D2A-8C4E-9C16-D63C9466D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950" y="6638918"/>
            <a:ext cx="5441950" cy="138499"/>
          </a:xfrm>
        </p:spPr>
        <p:txBody>
          <a:bodyPr/>
          <a:lstStyle/>
          <a:p>
            <a:pPr algn="l">
              <a:defRPr/>
            </a:pPr>
            <a:r>
              <a:rPr lang="en-US" dirty="0" smtClean="0"/>
              <a:t>Copyright © 2018 Elephant Scale. </a:t>
            </a:r>
            <a:r>
              <a:rPr lang="en-US" smtClean="0"/>
              <a:t>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993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066800"/>
            <a:ext cx="3175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0" y="3200400"/>
            <a:ext cx="7482214" cy="32512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ElephantScale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8DDEF-9CD1-B641-ADE5-2BEE59567BE6}" type="slidenum">
              <a:rPr lang="en-US" smtClean="0"/>
              <a:t>44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3979" y="883886"/>
            <a:ext cx="3746674" cy="234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279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</a:t>
            </a:r>
            <a:r>
              <a:rPr lang="en-US" dirty="0" err="1" smtClean="0"/>
              <a:t>gplot</a:t>
            </a:r>
            <a:r>
              <a:rPr lang="en-US" dirty="0" smtClean="0"/>
              <a:t> </a:t>
            </a:r>
            <a:r>
              <a:rPr lang="en-US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066800"/>
            <a:ext cx="3175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0" y="3200400"/>
            <a:ext cx="7482214" cy="3251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8DDEF-9CD1-B641-ADE5-2BEE59567BE6}" type="slidenum">
              <a:rPr lang="en-US" smtClean="0"/>
              <a:t>45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3979" y="883886"/>
            <a:ext cx="3746674" cy="2341671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="" xmlns:a16="http://schemas.microsoft.com/office/drawing/2014/main" id="{66DD1712-9D2A-8C4E-9C16-D63C9466D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950" y="6638918"/>
            <a:ext cx="5441950" cy="138499"/>
          </a:xfrm>
        </p:spPr>
        <p:txBody>
          <a:bodyPr/>
          <a:lstStyle/>
          <a:p>
            <a:pPr algn="l">
              <a:defRPr/>
            </a:pPr>
            <a:r>
              <a:rPr lang="en-US" dirty="0" smtClean="0"/>
              <a:t>Copyright © 2018 Elephant Scale. </a:t>
            </a:r>
            <a:r>
              <a:rPr lang="en-US" smtClean="0"/>
              <a:t>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070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Quick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822325"/>
            <a:ext cx="4679950" cy="56435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mtcars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hp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mpg))  # Error: No layers in plot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a layer</a:t>
            </a:r>
            <a:b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mtcars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hp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mpg)) </a:t>
            </a:r>
            <a:b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try a different layer 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/>
              </a:rPr>
              <a:t> </a:t>
            </a:r>
            <a:b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/>
              </a:rPr>
            </a:br>
            <a:r>
              <a:rPr lang="en-US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mtcars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hp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mpg)) </a:t>
            </a:r>
            <a:b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ElephantScale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8DDEF-9CD1-B641-ADE5-2BEE59567BE6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125" y="1316924"/>
            <a:ext cx="3101963" cy="21653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912" y="4021322"/>
            <a:ext cx="3320935" cy="231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81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Quick Example: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1" y="831993"/>
            <a:ext cx="4724400" cy="56862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 = </a:t>
            </a:r>
            <a:r>
              <a:rPr lang="en-US" sz="18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mtcars</a:t>
            </a: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hp</a:t>
            </a: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mpg)) </a:t>
            </a:r>
            <a:b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    # Error: no layers</a:t>
            </a:r>
            <a:b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8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a layer</a:t>
            </a:r>
            <a:b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 = g + </a:t>
            </a:r>
            <a:r>
              <a:rPr lang="en-US" sz="18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    # wow!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another layer</a:t>
            </a:r>
            <a:b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 = g + </a:t>
            </a:r>
            <a:r>
              <a:rPr lang="en-US" sz="18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    # </a:t>
            </a: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/>
              </a:rPr>
              <a:t> </a:t>
            </a:r>
            <a:endParaRPr lang="en-US" sz="18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ElephantScale 2016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597" y="1219200"/>
            <a:ext cx="3228199" cy="225350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8DDEF-9CD1-B641-ADE5-2BEE59567BE6}" type="slidenum">
              <a:rPr lang="en-US" smtClean="0"/>
              <a:t>47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585" y="3864725"/>
            <a:ext cx="3145021" cy="219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33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(data,  aesthetics,   layers)</a:t>
            </a:r>
          </a:p>
          <a:p>
            <a:r>
              <a:rPr lang="en-US" dirty="0"/>
              <a:t>Data: data frame, vector, etc.</a:t>
            </a:r>
          </a:p>
          <a:p>
            <a:r>
              <a:rPr lang="en-US" dirty="0"/>
              <a:t>Aesthetics (</a:t>
            </a:r>
            <a:r>
              <a:rPr lang="en-US" dirty="0" err="1"/>
              <a:t>aes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Maps how elements get converted to graph</a:t>
            </a:r>
          </a:p>
          <a:p>
            <a:pPr lvl="1"/>
            <a:r>
              <a:rPr lang="en-US" dirty="0"/>
              <a:t>X position / x-y position  / shape / color</a:t>
            </a:r>
          </a:p>
          <a:p>
            <a:r>
              <a:rPr lang="en-US" dirty="0"/>
              <a:t>Layers </a:t>
            </a:r>
          </a:p>
          <a:p>
            <a:pPr lvl="1"/>
            <a:r>
              <a:rPr lang="en-US" dirty="0"/>
              <a:t>Geometric shapes</a:t>
            </a:r>
          </a:p>
          <a:p>
            <a:pPr lvl="1"/>
            <a:r>
              <a:rPr lang="en-US" dirty="0"/>
              <a:t>Points / lines / bars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ElephantScale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8DDEF-9CD1-B641-ADE5-2BEE59567BE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227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</a:t>
            </a:r>
            <a:r>
              <a:rPr lang="en-US" dirty="0" err="1" smtClean="0"/>
              <a:t>gplot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general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  <a:cs typeface="Courier New" panose="02070309020205020404" pitchFamily="49" charset="0"/>
              </a:rPr>
              <a:t>Syntax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  <a:cs typeface="Courier New" panose="02070309020205020404" pitchFamily="49" charset="0"/>
              </a:rPr>
              <a:t>Involves Data, Aesthetics and Layers</a:t>
            </a:r>
          </a:p>
          <a:p>
            <a:pPr lvl="1"/>
            <a:r>
              <a:rPr lang="en-US" dirty="0" err="1" smtClean="0">
                <a:solidFill>
                  <a:schemeClr val="bg2"/>
                </a:solidFill>
                <a:cs typeface="Courier New" panose="02070309020205020404" pitchFamily="49" charset="0"/>
              </a:rPr>
              <a:t>ggplot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/>
              <a:t>(data</a:t>
            </a:r>
            <a:r>
              <a:rPr lang="en-US" dirty="0" smtClean="0"/>
              <a:t>, </a:t>
            </a:r>
            <a:r>
              <a:rPr lang="en-US" dirty="0" err="1" smtClean="0"/>
              <a:t>aes</a:t>
            </a:r>
            <a:r>
              <a:rPr lang="en-US" dirty="0" smtClean="0"/>
              <a:t>, layers</a:t>
            </a:r>
            <a:r>
              <a:rPr lang="en-US" dirty="0"/>
              <a:t>)</a:t>
            </a:r>
          </a:p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can be </a:t>
            </a:r>
            <a:r>
              <a:rPr lang="en-US" dirty="0" err="1" smtClean="0"/>
              <a:t>DataFrame</a:t>
            </a:r>
            <a:r>
              <a:rPr lang="en-US" dirty="0"/>
              <a:t>, vector, etc.</a:t>
            </a:r>
          </a:p>
          <a:p>
            <a:r>
              <a:rPr lang="en-US" dirty="0" err="1" smtClean="0"/>
              <a:t>aes</a:t>
            </a:r>
            <a:endParaRPr lang="en-US" dirty="0"/>
          </a:p>
          <a:p>
            <a:pPr lvl="1"/>
            <a:r>
              <a:rPr lang="en-US" dirty="0"/>
              <a:t>Maps how elements get converted to graph</a:t>
            </a:r>
          </a:p>
          <a:p>
            <a:pPr lvl="1"/>
            <a:r>
              <a:rPr lang="en-US" dirty="0"/>
              <a:t>x</a:t>
            </a:r>
            <a:r>
              <a:rPr lang="en-US" dirty="0" smtClean="0"/>
              <a:t> </a:t>
            </a:r>
            <a:r>
              <a:rPr lang="en-US" dirty="0"/>
              <a:t>position / x-y position </a:t>
            </a:r>
            <a:r>
              <a:rPr lang="en-US" dirty="0" smtClean="0"/>
              <a:t>/ </a:t>
            </a:r>
            <a:r>
              <a:rPr lang="en-US" dirty="0"/>
              <a:t>shape / color</a:t>
            </a:r>
          </a:p>
          <a:p>
            <a:r>
              <a:rPr lang="en-US" dirty="0"/>
              <a:t>l</a:t>
            </a:r>
            <a:r>
              <a:rPr lang="en-US" dirty="0" smtClean="0"/>
              <a:t>ayers</a:t>
            </a:r>
            <a:endParaRPr lang="en-US" dirty="0"/>
          </a:p>
          <a:p>
            <a:pPr lvl="1"/>
            <a:r>
              <a:rPr lang="en-US" dirty="0"/>
              <a:t>Geometric shapes</a:t>
            </a:r>
          </a:p>
          <a:p>
            <a:pPr lvl="1"/>
            <a:r>
              <a:rPr lang="en-US" dirty="0"/>
              <a:t>Points / lines / </a:t>
            </a:r>
            <a:r>
              <a:rPr lang="en-US" dirty="0" smtClean="0"/>
              <a:t>bars</a:t>
            </a:r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="" xmlns:a16="http://schemas.microsoft.com/office/drawing/2014/main" id="{66DD1712-9D2A-8C4E-9C16-D63C9466D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 smtClean="0"/>
              <a:t>Copyright © 2018 Elephant Scale. </a:t>
            </a:r>
            <a:r>
              <a:rPr lang="en-US" smtClean="0"/>
              <a:t>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8DDEF-9CD1-B641-ADE5-2BEE59567BE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238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>
                <a:ea typeface="ＭＳ Ｐゴシック"/>
                <a:cs typeface="ＭＳ Ｐゴシック"/>
              </a:rPr>
              <a:t>Pandas Visualization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>
          <a:xfrm>
            <a:off x="2498725" y="4119563"/>
            <a:ext cx="6335713" cy="400685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362200" y="4134162"/>
            <a:ext cx="6472238" cy="2247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 pitchFamily="-110" charset="2"/>
              <a:buNone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633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2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96996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2588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buSzPct val="65000"/>
              <a:buFont typeface="Arial Bold" pitchFamily="34" charset="0"/>
              <a:buChar char="‒"/>
              <a:defRPr lang="en-US" dirty="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58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/>
              </a:defRPr>
            </a:lvl5pPr>
            <a:lvl6pPr marL="25130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6pPr>
            <a:lvl7pPr marL="29702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7pPr>
            <a:lvl8pPr marL="34274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8pPr>
            <a:lvl9pPr marL="38846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9pPr>
          </a:lstStyle>
          <a:p>
            <a:pPr marL="404813" lvl="1" indent="0" algn="r">
              <a:buFontTx/>
              <a:buNone/>
            </a:pPr>
            <a:r>
              <a:rPr lang="en-US" sz="2000" b="1" kern="0" dirty="0">
                <a:ea typeface="ＭＳ Ｐゴシック"/>
                <a:sym typeface="Wingdings"/>
              </a:rPr>
              <a:t> </a:t>
            </a:r>
            <a:r>
              <a:rPr lang="en-US" sz="2000" b="1" kern="0" dirty="0">
                <a:ea typeface="ＭＳ Ｐゴシック"/>
              </a:rPr>
              <a:t>Pandas</a:t>
            </a:r>
          </a:p>
          <a:p>
            <a:pPr marL="404813" lvl="1" indent="0" algn="r">
              <a:buFontTx/>
              <a:buNone/>
            </a:pPr>
            <a:r>
              <a:rPr lang="en-US" sz="2000" kern="0" dirty="0" err="1">
                <a:ea typeface="ＭＳ Ｐゴシック"/>
              </a:rPr>
              <a:t>Matplotlib</a:t>
            </a:r>
            <a:endParaRPr lang="en-US" sz="2000" kern="0" dirty="0">
              <a:ea typeface="ＭＳ Ｐゴシック"/>
            </a:endParaRPr>
          </a:p>
          <a:p>
            <a:pPr marL="404813" lvl="1" indent="0" algn="r">
              <a:buFontTx/>
              <a:buNone/>
            </a:pPr>
            <a:r>
              <a:rPr lang="en-US" sz="2000" kern="0" dirty="0" err="1">
                <a:ea typeface="ＭＳ Ｐゴシック"/>
              </a:rPr>
              <a:t>Seaborn</a:t>
            </a:r>
            <a:endParaRPr lang="en-US" sz="2000" kern="0" dirty="0">
              <a:ea typeface="ＭＳ Ｐゴシック"/>
            </a:endParaRPr>
          </a:p>
          <a:p>
            <a:pPr marL="404813" lvl="1" indent="0" algn="r">
              <a:buFontTx/>
              <a:buNone/>
            </a:pPr>
            <a:r>
              <a:rPr lang="en-US" sz="2000" kern="0" dirty="0" err="1">
                <a:ea typeface="ＭＳ Ｐゴシック"/>
              </a:rPr>
              <a:t>ggplot</a:t>
            </a:r>
            <a:endParaRPr lang="en-US" sz="2000" kern="0" dirty="0">
              <a:ea typeface="ＭＳ Ｐゴシック"/>
            </a:endParaRPr>
          </a:p>
          <a:p>
            <a:pPr marL="404813" lvl="1" indent="0" algn="r">
              <a:buFontTx/>
              <a:buNone/>
            </a:pPr>
            <a:endParaRPr lang="en-US" sz="2000" kern="0" dirty="0">
              <a:ea typeface="ＭＳ Ｐゴシック"/>
            </a:endParaRPr>
          </a:p>
          <a:p>
            <a:pPr marL="404813" lvl="1" indent="0" algn="r">
              <a:buFontTx/>
              <a:buNone/>
            </a:pPr>
            <a:endParaRPr lang="en-US" sz="2000" kern="0" dirty="0"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447325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</a:t>
            </a:r>
            <a:r>
              <a:rPr lang="en-US" dirty="0" err="1" smtClean="0"/>
              <a:t>gplot</a:t>
            </a:r>
            <a:r>
              <a:rPr lang="en-US" dirty="0" smtClean="0"/>
              <a:t> </a:t>
            </a:r>
            <a:r>
              <a:rPr lang="en-US" dirty="0" smtClean="0"/>
              <a:t>point and line plots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Quick example of point and line plots: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8DDEF-9CD1-B641-ADE5-2BEE59567BE6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246414"/>
            <a:ext cx="4120766" cy="28765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017" y="3255431"/>
            <a:ext cx="4053272" cy="2829458"/>
          </a:xfrm>
          <a:prstGeom prst="rect">
            <a:avLst/>
          </a:prstGeom>
        </p:spPr>
      </p:pic>
      <p:sp>
        <p:nvSpPr>
          <p:cNvPr id="9" name="Text Box 4">
            <a:extLst>
              <a:ext uri="{FF2B5EF4-FFF2-40B4-BE49-F238E27FC236}">
                <a16:creationId xmlns="" xmlns:a16="http://schemas.microsoft.com/office/drawing/2014/main" id="{D048FE96-6ED2-5544-B502-4CA5C8B8BE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1295400"/>
            <a:ext cx="8763000" cy="1323439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ggplot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ggplot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mtcars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aes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hp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mpg))  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#Error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: No layers in 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plot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ggplot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mtcars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aes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hp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mpg)) 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+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geom_point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 #point layer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ggplot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mtcars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aes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hp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mpg)) 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+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geom_line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 #line layer</a:t>
            </a:r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="" xmlns:a16="http://schemas.microsoft.com/office/drawing/2014/main" id="{66DD1712-9D2A-8C4E-9C16-D63C9466D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950" y="6638918"/>
            <a:ext cx="5441950" cy="138499"/>
          </a:xfrm>
        </p:spPr>
        <p:txBody>
          <a:bodyPr/>
          <a:lstStyle/>
          <a:p>
            <a:pPr algn="l">
              <a:defRPr/>
            </a:pPr>
            <a:r>
              <a:rPr lang="en-US" dirty="0" smtClean="0"/>
              <a:t>Copyright © 2018 Elephant Scale. </a:t>
            </a:r>
            <a:r>
              <a:rPr lang="en-US" smtClean="0"/>
              <a:t>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4059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</a:t>
            </a:r>
            <a:r>
              <a:rPr lang="en-US" dirty="0" err="1" smtClean="0"/>
              <a:t>gplot</a:t>
            </a:r>
            <a:r>
              <a:rPr lang="en-US" dirty="0" smtClean="0"/>
              <a:t> </a:t>
            </a:r>
            <a:r>
              <a:rPr lang="en-US" dirty="0" smtClean="0"/>
              <a:t>point and line plots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example of point and line plots (w/ variable assignment)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8DDEF-9CD1-B641-ADE5-2BEE59567BE6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246414"/>
            <a:ext cx="4120766" cy="28765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017" y="3255431"/>
            <a:ext cx="4053272" cy="2829458"/>
          </a:xfrm>
          <a:prstGeom prst="rect">
            <a:avLst/>
          </a:prstGeom>
        </p:spPr>
      </p:pic>
      <p:sp>
        <p:nvSpPr>
          <p:cNvPr id="9" name="Text Box 4">
            <a:extLst>
              <a:ext uri="{FF2B5EF4-FFF2-40B4-BE49-F238E27FC236}">
                <a16:creationId xmlns="" xmlns:a16="http://schemas.microsoft.com/office/drawing/2014/main" id="{D048FE96-6ED2-5544-B502-4CA5C8B8BE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1295400"/>
            <a:ext cx="8763000" cy="1631216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ggplot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g = 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ggplot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mtcars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aes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hp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mpg))  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#Error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: No layers in 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plot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g1 = g +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geom_point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 #point layer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g2 = g +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geom_line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 #line layer</a:t>
            </a:r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="" xmlns:a16="http://schemas.microsoft.com/office/drawing/2014/main" id="{66DD1712-9D2A-8C4E-9C16-D63C9466D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950" y="6638918"/>
            <a:ext cx="5441950" cy="138499"/>
          </a:xfrm>
        </p:spPr>
        <p:txBody>
          <a:bodyPr/>
          <a:lstStyle/>
          <a:p>
            <a:pPr algn="l">
              <a:defRPr/>
            </a:pPr>
            <a:r>
              <a:rPr lang="en-US" dirty="0" smtClean="0"/>
              <a:t>Copyright © 2018 Elephant Scale. </a:t>
            </a:r>
            <a:r>
              <a:rPr lang="en-US" smtClean="0"/>
              <a:t>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9151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  <a:cs typeface="ＭＳ Ｐゴシック"/>
              </a:rPr>
              <a:t>Lab: Graphs / </a:t>
            </a:r>
            <a:r>
              <a:rPr lang="en-US" dirty="0" err="1">
                <a:ea typeface="ＭＳ Ｐゴシック"/>
                <a:cs typeface="ＭＳ Ｐゴシック"/>
              </a:rPr>
              <a:t>ggplot-qplot</a:t>
            </a:r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750889"/>
            <a:ext cx="8718550" cy="5715000"/>
          </a:xfrm>
        </p:spPr>
        <p:txBody>
          <a:bodyPr/>
          <a:lstStyle/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Overview</a:t>
            </a:r>
            <a:r>
              <a:rPr lang="en-US" dirty="0">
                <a:ea typeface="ＭＳ Ｐゴシック"/>
                <a:cs typeface="ＭＳ Ｐゴシック"/>
              </a:rPr>
              <a:t>: </a:t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Exploring graphing with Python</a:t>
            </a:r>
          </a:p>
          <a:p>
            <a:pPr lvl="4" indent="-365760">
              <a:spcBef>
                <a:spcPts val="0"/>
              </a:spcBef>
            </a:pPr>
            <a:endParaRPr lang="en-US" dirty="0">
              <a:latin typeface="Times New Roman" pitchFamily="18" charset="0"/>
              <a:ea typeface="ＭＳ Ｐゴシック"/>
            </a:endParaRPr>
          </a:p>
          <a:p>
            <a:pPr lvl="4" indent="-365760">
              <a:spcBef>
                <a:spcPts val="0"/>
              </a:spcBef>
            </a:pPr>
            <a:endParaRPr lang="en-US" dirty="0">
              <a:latin typeface="Times New Roman" pitchFamily="18" charset="0"/>
              <a:ea typeface="ＭＳ Ｐゴシック"/>
            </a:endParaRPr>
          </a:p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Approximate time</a:t>
            </a:r>
            <a:r>
              <a:rPr lang="en-US" dirty="0">
                <a:ea typeface="ＭＳ Ｐゴシック"/>
                <a:cs typeface="ＭＳ Ｐゴシック"/>
              </a:rPr>
              <a:t>: </a:t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30 minutes</a:t>
            </a:r>
          </a:p>
          <a:p>
            <a:endParaRPr lang="en-US" dirty="0">
              <a:ea typeface="ＭＳ Ｐゴシック"/>
              <a:cs typeface="ＭＳ Ｐゴシック"/>
            </a:endParaRPr>
          </a:p>
          <a:p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Instructions </a:t>
            </a:r>
            <a:r>
              <a:rPr lang="en-US" dirty="0">
                <a:ea typeface="ＭＳ Ｐゴシック"/>
                <a:cs typeface="ＭＳ Ｐゴシック"/>
              </a:rPr>
              <a:t>: </a:t>
            </a:r>
          </a:p>
          <a:p>
            <a:pPr lvl="1"/>
            <a:r>
              <a:rPr lang="en-US" b="1" dirty="0">
                <a:ea typeface="ＭＳ Ｐゴシック"/>
                <a:cs typeface="ＭＳ Ｐゴシック"/>
              </a:rPr>
              <a:t>9.3-ggplot1.md   (</a:t>
            </a:r>
            <a:r>
              <a:rPr lang="en-US" b="1" dirty="0" err="1">
                <a:ea typeface="ＭＳ Ｐゴシック"/>
                <a:cs typeface="ＭＳ Ｐゴシック"/>
              </a:rPr>
              <a:t>qplot</a:t>
            </a:r>
            <a:r>
              <a:rPr lang="en-US" b="1" dirty="0">
                <a:ea typeface="ＭＳ Ｐゴシック"/>
                <a:cs typeface="ＭＳ Ｐゴシック"/>
              </a:rPr>
              <a:t>)</a:t>
            </a:r>
            <a:endParaRPr lang="en-US" b="1" dirty="0">
              <a:ea typeface="ＭＳ Ｐゴシック"/>
            </a:endParaRPr>
          </a:p>
          <a:p>
            <a:pPr lvl="1"/>
            <a:r>
              <a:rPr lang="en-US" b="1" dirty="0">
                <a:ea typeface="ＭＳ Ｐゴシック"/>
                <a:cs typeface="ＭＳ Ｐゴシック"/>
              </a:rPr>
              <a:t>9.4-ggplot2.md   (</a:t>
            </a:r>
            <a:r>
              <a:rPr lang="en-US" b="1" dirty="0" err="1">
                <a:ea typeface="ＭＳ Ｐゴシック"/>
                <a:cs typeface="ＭＳ Ｐゴシック"/>
              </a:rPr>
              <a:t>ggplot</a:t>
            </a:r>
            <a:r>
              <a:rPr lang="en-US" b="1" dirty="0">
                <a:ea typeface="ＭＳ Ｐゴシック"/>
                <a:cs typeface="ＭＳ Ｐゴシック"/>
              </a:rPr>
              <a:t>)</a:t>
            </a:r>
          </a:p>
          <a:p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23555" name="AutoShape 4"/>
          <p:cNvSpPr>
            <a:spLocks noChangeArrowheads="1"/>
          </p:cNvSpPr>
          <p:nvPr/>
        </p:nvSpPr>
        <p:spPr bwMode="blackWhite">
          <a:xfrm>
            <a:off x="8356600" y="60325"/>
            <a:ext cx="939800" cy="558800"/>
          </a:xfrm>
          <a:prstGeom prst="star16">
            <a:avLst>
              <a:gd name="adj" fmla="val 375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1372" tIns="45687" rIns="91372" bIns="45687" anchor="ctr"/>
          <a:lstStyle/>
          <a:p>
            <a:pPr algn="ctr">
              <a:spcBef>
                <a:spcPct val="30000"/>
              </a:spcBef>
            </a:pPr>
            <a:r>
              <a:rPr lang="en-US" sz="2300" b="1" i="1">
                <a:solidFill>
                  <a:srgbClr val="000000"/>
                </a:solidFill>
                <a:latin typeface="Times New Roman" pitchFamily="18" charset="0"/>
              </a:rPr>
              <a:t>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882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  <a:cs typeface="ＭＳ Ｐゴシック"/>
              </a:rPr>
              <a:t>Lab: Graphs / </a:t>
            </a:r>
            <a:r>
              <a:rPr lang="en-US" dirty="0" err="1">
                <a:ea typeface="ＭＳ Ｐゴシック"/>
                <a:cs typeface="ＭＳ Ｐゴシック"/>
              </a:rPr>
              <a:t>ggplot-qplot</a:t>
            </a:r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750889"/>
            <a:ext cx="8718550" cy="5715000"/>
          </a:xfrm>
        </p:spPr>
        <p:txBody>
          <a:bodyPr/>
          <a:lstStyle/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Overview</a:t>
            </a:r>
            <a:r>
              <a:rPr lang="en-US" dirty="0">
                <a:ea typeface="ＭＳ Ｐゴシック"/>
                <a:cs typeface="ＭＳ Ｐゴシック"/>
              </a:rPr>
              <a:t>: </a:t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Exploring graphing with Python</a:t>
            </a:r>
          </a:p>
          <a:p>
            <a:pPr lvl="4" indent="-365760">
              <a:spcBef>
                <a:spcPts val="0"/>
              </a:spcBef>
            </a:pPr>
            <a:endParaRPr lang="en-US" dirty="0">
              <a:latin typeface="Times New Roman" pitchFamily="18" charset="0"/>
              <a:ea typeface="ＭＳ Ｐゴシック"/>
            </a:endParaRPr>
          </a:p>
          <a:p>
            <a:pPr lvl="4" indent="-365760">
              <a:spcBef>
                <a:spcPts val="0"/>
              </a:spcBef>
            </a:pPr>
            <a:endParaRPr lang="en-US" dirty="0">
              <a:latin typeface="Times New Roman" pitchFamily="18" charset="0"/>
              <a:ea typeface="ＭＳ Ｐゴシック"/>
            </a:endParaRPr>
          </a:p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Approximate time</a:t>
            </a:r>
            <a:r>
              <a:rPr lang="en-US" dirty="0">
                <a:ea typeface="ＭＳ Ｐゴシック"/>
                <a:cs typeface="ＭＳ Ｐゴシック"/>
              </a:rPr>
              <a:t>: </a:t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30 minutes</a:t>
            </a:r>
          </a:p>
          <a:p>
            <a:endParaRPr lang="en-US" dirty="0">
              <a:ea typeface="ＭＳ Ｐゴシック"/>
              <a:cs typeface="ＭＳ Ｐゴシック"/>
            </a:endParaRPr>
          </a:p>
          <a:p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Instructions </a:t>
            </a:r>
            <a:r>
              <a:rPr lang="en-US" dirty="0">
                <a:ea typeface="ＭＳ Ｐゴシック"/>
                <a:cs typeface="ＭＳ Ｐゴシック"/>
              </a:rPr>
              <a:t>: </a:t>
            </a:r>
          </a:p>
          <a:p>
            <a:pPr lvl="1"/>
            <a:r>
              <a:rPr lang="en-US" b="1" dirty="0">
                <a:ea typeface="ＭＳ Ｐゴシック"/>
                <a:cs typeface="ＭＳ Ｐゴシック"/>
              </a:rPr>
              <a:t>9.3-ggplot1.md   (</a:t>
            </a:r>
            <a:r>
              <a:rPr lang="en-US" b="1" dirty="0" err="1">
                <a:ea typeface="ＭＳ Ｐゴシック"/>
                <a:cs typeface="ＭＳ Ｐゴシック"/>
              </a:rPr>
              <a:t>qplot</a:t>
            </a:r>
            <a:r>
              <a:rPr lang="en-US" b="1" dirty="0">
                <a:ea typeface="ＭＳ Ｐゴシック"/>
                <a:cs typeface="ＭＳ Ｐゴシック"/>
              </a:rPr>
              <a:t>)</a:t>
            </a:r>
            <a:endParaRPr lang="en-US" b="1" dirty="0">
              <a:ea typeface="ＭＳ Ｐゴシック"/>
            </a:endParaRPr>
          </a:p>
          <a:p>
            <a:pPr lvl="1"/>
            <a:r>
              <a:rPr lang="en-US" b="1" dirty="0">
                <a:ea typeface="ＭＳ Ｐゴシック"/>
                <a:cs typeface="ＭＳ Ｐゴシック"/>
              </a:rPr>
              <a:t>9.4-ggplot2.md   (</a:t>
            </a:r>
            <a:r>
              <a:rPr lang="en-US" b="1" dirty="0" err="1">
                <a:ea typeface="ＭＳ Ｐゴシック"/>
                <a:cs typeface="ＭＳ Ｐゴシック"/>
              </a:rPr>
              <a:t>ggplot</a:t>
            </a:r>
            <a:r>
              <a:rPr lang="en-US" b="1" dirty="0">
                <a:ea typeface="ＭＳ Ｐゴシック"/>
                <a:cs typeface="ＭＳ Ｐゴシック"/>
              </a:rPr>
              <a:t>)</a:t>
            </a:r>
          </a:p>
          <a:p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23555" name="AutoShape 4"/>
          <p:cNvSpPr>
            <a:spLocks noChangeArrowheads="1"/>
          </p:cNvSpPr>
          <p:nvPr/>
        </p:nvSpPr>
        <p:spPr bwMode="blackWhite">
          <a:xfrm>
            <a:off x="8356600" y="60325"/>
            <a:ext cx="939800" cy="558800"/>
          </a:xfrm>
          <a:prstGeom prst="star16">
            <a:avLst>
              <a:gd name="adj" fmla="val 375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1372" tIns="45687" rIns="91372" bIns="45687" anchor="ctr"/>
          <a:lstStyle/>
          <a:p>
            <a:pPr algn="ctr">
              <a:spcBef>
                <a:spcPct val="30000"/>
              </a:spcBef>
            </a:pPr>
            <a:r>
              <a:rPr lang="en-US" sz="2300" b="1" i="1">
                <a:solidFill>
                  <a:srgbClr val="000000"/>
                </a:solidFill>
                <a:latin typeface="Times New Roman" pitchFamily="18" charset="0"/>
              </a:rPr>
              <a:t>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159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>
                <a:ea typeface="ＭＳ Ｐゴシック"/>
                <a:cs typeface="ＭＳ Ｐゴシック"/>
              </a:rPr>
              <a:t>Statistical Graphs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62200" y="4134162"/>
            <a:ext cx="6472238" cy="2247344"/>
          </a:xfrm>
        </p:spPr>
        <p:txBody>
          <a:bodyPr/>
          <a:lstStyle/>
          <a:p>
            <a:pPr marL="404813" lvl="1" indent="0" algn="r">
              <a:buNone/>
            </a:pPr>
            <a:r>
              <a:rPr lang="en-US" sz="2000" dirty="0">
                <a:ea typeface="ＭＳ Ｐゴシック"/>
              </a:rPr>
              <a:t>Pandas</a:t>
            </a:r>
          </a:p>
          <a:p>
            <a:pPr marL="404813" lvl="1" indent="0" algn="r">
              <a:buNone/>
            </a:pPr>
            <a:r>
              <a:rPr lang="en-US" sz="2000" dirty="0" err="1">
                <a:ea typeface="ＭＳ Ｐゴシック"/>
              </a:rPr>
              <a:t>Matplotlib</a:t>
            </a:r>
            <a:endParaRPr lang="en-US" sz="2000" dirty="0">
              <a:ea typeface="ＭＳ Ｐゴシック"/>
            </a:endParaRPr>
          </a:p>
          <a:p>
            <a:pPr marL="404813" lvl="1" indent="0" algn="r">
              <a:buNone/>
            </a:pPr>
            <a:r>
              <a:rPr lang="en-US" sz="2000" dirty="0" err="1">
                <a:ea typeface="ＭＳ Ｐゴシック"/>
              </a:rPr>
              <a:t>Seaborn</a:t>
            </a:r>
            <a:endParaRPr lang="en-US" sz="2000" dirty="0">
              <a:ea typeface="ＭＳ Ｐゴシック"/>
            </a:endParaRPr>
          </a:p>
          <a:p>
            <a:pPr marL="404813" lvl="1" indent="0" algn="r">
              <a:buNone/>
            </a:pPr>
            <a:r>
              <a:rPr lang="en-US" sz="2000" dirty="0" err="1">
                <a:ea typeface="ＭＳ Ｐゴシック"/>
              </a:rPr>
              <a:t>Ggplot</a:t>
            </a:r>
            <a:endParaRPr lang="en-US" sz="2000" dirty="0">
              <a:ea typeface="ＭＳ Ｐゴシック"/>
            </a:endParaRPr>
          </a:p>
          <a:p>
            <a:pPr marL="404813" lvl="1" indent="0" algn="r">
              <a:buNone/>
            </a:pPr>
            <a:r>
              <a:rPr lang="en-US" sz="2000" dirty="0">
                <a:ea typeface="ＭＳ Ｐゴシック"/>
              </a:rPr>
              <a:t>Examples</a:t>
            </a:r>
          </a:p>
          <a:p>
            <a:pPr lvl="1" algn="r">
              <a:buFont typeface="Wingdings" pitchFamily="2" charset="2"/>
              <a:buChar char="è"/>
            </a:pPr>
            <a:r>
              <a:rPr lang="en-US" sz="2000" b="1" dirty="0">
                <a:ea typeface="ＭＳ Ｐゴシック"/>
              </a:rPr>
              <a:t>Statistical Graphs</a:t>
            </a:r>
          </a:p>
        </p:txBody>
      </p:sp>
    </p:spTree>
    <p:extLst>
      <p:ext uri="{BB962C8B-B14F-4D97-AF65-F5344CB8AC3E}">
        <p14:creationId xmlns:p14="http://schemas.microsoft.com/office/powerpoint/2010/main" val="2433365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 smtClean="0">
                <a:ea typeface="ＭＳ Ｐゴシック"/>
                <a:cs typeface="ＭＳ Ｐゴシック"/>
              </a:rPr>
              <a:t>Statistical Graphs</a:t>
            </a:r>
            <a:endParaRPr lang="en-US" sz="4000" dirty="0">
              <a:ea typeface="ＭＳ Ｐゴシック"/>
              <a:cs typeface="ＭＳ Ｐゴシック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B45850A5-1944-294B-AE0B-2E13B2ED3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5100" y="4119563"/>
            <a:ext cx="6472238" cy="2592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 pitchFamily="-110" charset="2"/>
              <a:buNone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633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2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96996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2588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buSzPct val="65000"/>
              <a:buFont typeface="Arial Bold" pitchFamily="34" charset="0"/>
              <a:buChar char="‒"/>
              <a:defRPr lang="en-US" dirty="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58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/>
              </a:defRPr>
            </a:lvl5pPr>
            <a:lvl6pPr marL="25130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6pPr>
            <a:lvl7pPr marL="29702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7pPr>
            <a:lvl8pPr marL="34274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8pPr>
            <a:lvl9pPr marL="38846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9pPr>
          </a:lstStyle>
          <a:p>
            <a:pPr marL="404813" lvl="1" indent="0" algn="r">
              <a:buFontTx/>
              <a:buNone/>
            </a:pP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p</a:t>
            </a:r>
            <a:r>
              <a:rPr lang="en-US" sz="2800" kern="0" dirty="0" smtClean="0">
                <a:solidFill>
                  <a:schemeClr val="bg2"/>
                </a:solidFill>
                <a:ea typeface="ＭＳ Ｐゴシック"/>
              </a:rPr>
              <a:t>andas</a:t>
            </a:r>
            <a:endParaRPr lang="en-US" sz="2800" kern="0" dirty="0">
              <a:solidFill>
                <a:schemeClr val="bg2"/>
              </a:solidFill>
              <a:ea typeface="ＭＳ Ｐゴシック"/>
            </a:endParaRPr>
          </a:p>
          <a:p>
            <a:pPr marL="404813" lvl="1" indent="0" algn="r">
              <a:buFontTx/>
              <a:buNone/>
            </a:pPr>
            <a:r>
              <a:rPr lang="en-US" sz="2800" kern="0" dirty="0" err="1">
                <a:ea typeface="ＭＳ Ｐゴシック"/>
              </a:rPr>
              <a:t>m</a:t>
            </a:r>
            <a:r>
              <a:rPr lang="en-US" sz="2800" kern="0" dirty="0" err="1" smtClean="0">
                <a:ea typeface="ＭＳ Ｐゴシック"/>
              </a:rPr>
              <a:t>atplotlib</a:t>
            </a:r>
            <a:endParaRPr lang="en-US" sz="2800" kern="0" dirty="0">
              <a:ea typeface="ＭＳ Ｐゴシック"/>
            </a:endParaRPr>
          </a:p>
          <a:p>
            <a:pPr marL="404813" lvl="1" indent="0" algn="r">
              <a:buFontTx/>
              <a:buNone/>
            </a:pPr>
            <a:r>
              <a:rPr lang="en-US" sz="2800" kern="0" dirty="0" err="1">
                <a:solidFill>
                  <a:schemeClr val="bg2"/>
                </a:solidFill>
                <a:ea typeface="ＭＳ Ｐゴシック"/>
              </a:rPr>
              <a:t>s</a:t>
            </a:r>
            <a:r>
              <a:rPr lang="en-US" sz="2800" kern="0" dirty="0" err="1" smtClean="0">
                <a:solidFill>
                  <a:schemeClr val="bg2"/>
                </a:solidFill>
                <a:ea typeface="ＭＳ Ｐゴシック"/>
              </a:rPr>
              <a:t>eaborn</a:t>
            </a:r>
            <a:endParaRPr lang="en-US" sz="2800" kern="0" dirty="0">
              <a:solidFill>
                <a:schemeClr val="bg2"/>
              </a:solidFill>
              <a:ea typeface="ＭＳ Ｐゴシック"/>
            </a:endParaRPr>
          </a:p>
          <a:p>
            <a:pPr marL="404813" lvl="1" indent="0" algn="r">
              <a:buFontTx/>
              <a:buNone/>
            </a:pPr>
            <a:r>
              <a:rPr lang="en-US" sz="2800" kern="0" dirty="0" err="1" smtClean="0"/>
              <a:t>ggplot</a:t>
            </a:r>
            <a:endParaRPr lang="en-US" sz="2800" kern="0" dirty="0" smtClean="0"/>
          </a:p>
          <a:p>
            <a:pPr marL="404813" lvl="1" indent="0" algn="r">
              <a:buFontTx/>
              <a:buNone/>
            </a:pPr>
            <a:r>
              <a:rPr lang="en-US" sz="2800" b="1" kern="0" dirty="0" smtClean="0">
                <a:solidFill>
                  <a:schemeClr val="accent2"/>
                </a:solidFill>
              </a:rPr>
              <a:t>Statistical Graphs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705100" y="4119563"/>
            <a:ext cx="3810000" cy="2077179"/>
            <a:chOff x="2628900" y="4171221"/>
            <a:chExt cx="4586288" cy="24648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8900" y="4171221"/>
              <a:ext cx="2362200" cy="1225502"/>
            </a:xfrm>
            <a:prstGeom prst="rect">
              <a:avLst/>
            </a:prstGeom>
            <a:ln w="22225">
              <a:solidFill>
                <a:schemeClr val="bg2"/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6569" y="5710282"/>
              <a:ext cx="2914650" cy="6985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7088" y="4394886"/>
              <a:ext cx="1442812" cy="61634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30119" y="5261156"/>
              <a:ext cx="1185069" cy="13749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04255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Data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234950" y="822325"/>
          <a:ext cx="8902700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9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229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Boxplot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quick way to visualize the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Frequency 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 number</a:t>
                      </a:r>
                      <a:r>
                        <a:rPr lang="en-US" baseline="0" dirty="0"/>
                        <a:t> of data points that fall into intervals (bins)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histogram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Plot of frequency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Density</a:t>
                      </a:r>
                      <a:r>
                        <a:rPr lang="en-US" baseline="0" dirty="0"/>
                        <a:t> plot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Smoothed version of histogram.</a:t>
                      </a:r>
                      <a:br>
                        <a:rPr lang="en-US" dirty="0"/>
                      </a:br>
                      <a:r>
                        <a:rPr lang="en-US" dirty="0"/>
                        <a:t>(Kernel</a:t>
                      </a:r>
                      <a:r>
                        <a:rPr lang="en-US" baseline="0" dirty="0"/>
                        <a:t> Density Estimate)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85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Data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234950" y="822325"/>
          <a:ext cx="8902700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9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229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Boxplot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quick way to visualize the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Frequency 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 number</a:t>
                      </a:r>
                      <a:r>
                        <a:rPr lang="en-US" baseline="0" dirty="0"/>
                        <a:t> of data points that fall into intervals (bins)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  <a:r>
                        <a:rPr lang="en-US" smtClean="0"/>
                        <a:t>istogram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Plot of frequency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Density</a:t>
                      </a:r>
                      <a:r>
                        <a:rPr lang="en-US" baseline="0" dirty="0"/>
                        <a:t> plot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Smoothed version of histogram.</a:t>
                      </a:r>
                      <a:br>
                        <a:rPr lang="en-US" dirty="0"/>
                      </a:br>
                      <a:r>
                        <a:rPr lang="en-US" dirty="0"/>
                        <a:t>(Kernel</a:t>
                      </a:r>
                      <a:r>
                        <a:rPr lang="en-US" baseline="0" dirty="0"/>
                        <a:t> Density Estimate)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415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 / Box-and-Whisker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822325"/>
            <a:ext cx="8902700" cy="22256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Boxplot displays 5 measures : min, Q1, Q2 (median), Q3, max</a:t>
            </a:r>
          </a:p>
          <a:p>
            <a:r>
              <a:rPr lang="en-US" dirty="0"/>
              <a:t>Smallest / Largest values are measured within upper/lower fences</a:t>
            </a:r>
          </a:p>
          <a:p>
            <a:r>
              <a:rPr lang="en-US" dirty="0"/>
              <a:t>Fences are 1.5 times IQR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Income data (sorted): </a:t>
            </a:r>
            <a:br>
              <a:rPr lang="en-US" dirty="0"/>
            </a:br>
            <a:r>
              <a:rPr lang="en-US" dirty="0"/>
              <a:t>[22k, 25k, 30k, 35k, 40k, 42k, 45k, 50k, 55k, 60k, 65k, 70k]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11731" r="5556" b="12612"/>
          <a:stretch/>
        </p:blipFill>
        <p:spPr>
          <a:xfrm>
            <a:off x="2001882" y="3179762"/>
            <a:ext cx="4208418" cy="306863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122905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 / Box-and-Whisker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Boxplot displays 5 measures : min, Q1, Q2 (median), Q3, </a:t>
            </a:r>
            <a:r>
              <a:rPr lang="en-US" dirty="0" smtClean="0"/>
              <a:t>max</a:t>
            </a:r>
          </a:p>
          <a:p>
            <a:r>
              <a:rPr lang="en-US" dirty="0" smtClean="0"/>
              <a:t>Q1, Q2, Q3 are the first, second and third quartiles</a:t>
            </a:r>
            <a:endParaRPr lang="en-US" dirty="0"/>
          </a:p>
          <a:p>
            <a:r>
              <a:rPr lang="en-US" dirty="0"/>
              <a:t>Smallest / Largest values are measured within upper/lower fences</a:t>
            </a:r>
          </a:p>
          <a:p>
            <a:r>
              <a:rPr lang="en-US" dirty="0"/>
              <a:t>Fences are </a:t>
            </a:r>
            <a:r>
              <a:rPr lang="en-US" dirty="0" smtClean="0"/>
              <a:t>usually 1.5 </a:t>
            </a:r>
            <a:r>
              <a:rPr lang="en-US" dirty="0"/>
              <a:t>times </a:t>
            </a:r>
            <a:r>
              <a:rPr lang="en-US" dirty="0" smtClean="0"/>
              <a:t>IQR (Q3 </a:t>
            </a:r>
            <a:r>
              <a:rPr lang="mr-IN" dirty="0" smtClean="0"/>
              <a:t>–</a:t>
            </a:r>
            <a:r>
              <a:rPr lang="en-US" dirty="0" smtClean="0"/>
              <a:t> Q1)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11731" r="5556" b="12612"/>
          <a:stretch/>
        </p:blipFill>
        <p:spPr>
          <a:xfrm>
            <a:off x="2582091" y="3124200"/>
            <a:ext cx="4208418" cy="306863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692983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>
                <a:ea typeface="ＭＳ Ｐゴシック"/>
                <a:cs typeface="ＭＳ Ｐゴシック"/>
              </a:rPr>
              <a:t>P</a:t>
            </a:r>
            <a:r>
              <a:rPr lang="en-US" sz="4000" dirty="0" smtClean="0">
                <a:ea typeface="ＭＳ Ｐゴシック"/>
                <a:cs typeface="ＭＳ Ｐゴシック"/>
              </a:rPr>
              <a:t>andas</a:t>
            </a:r>
            <a:endParaRPr lang="en-US" sz="4000" dirty="0">
              <a:ea typeface="ＭＳ Ｐゴシック"/>
              <a:cs typeface="ＭＳ Ｐゴシック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B45850A5-1944-294B-AE0B-2E13B2ED3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5100" y="4119563"/>
            <a:ext cx="6472238" cy="2592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 pitchFamily="-110" charset="2"/>
              <a:buNone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633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2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96996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2588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buSzPct val="65000"/>
              <a:buFont typeface="Arial Bold" pitchFamily="34" charset="0"/>
              <a:buChar char="‒"/>
              <a:defRPr lang="en-US" dirty="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58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/>
              </a:defRPr>
            </a:lvl5pPr>
            <a:lvl6pPr marL="25130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6pPr>
            <a:lvl7pPr marL="29702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7pPr>
            <a:lvl8pPr marL="34274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8pPr>
            <a:lvl9pPr marL="38846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9pPr>
          </a:lstStyle>
          <a:p>
            <a:pPr marL="404813" lvl="1" indent="0" algn="r">
              <a:buFontTx/>
              <a:buNone/>
            </a:pPr>
            <a:r>
              <a:rPr lang="en-US" sz="2800" b="1" kern="0" dirty="0">
                <a:solidFill>
                  <a:schemeClr val="accent2"/>
                </a:solidFill>
                <a:ea typeface="ＭＳ Ｐゴシック"/>
              </a:rPr>
              <a:t>P</a:t>
            </a:r>
            <a:r>
              <a:rPr lang="en-US" sz="2800" b="1" kern="0" dirty="0" smtClean="0">
                <a:solidFill>
                  <a:schemeClr val="accent2"/>
                </a:solidFill>
                <a:ea typeface="ＭＳ Ｐゴシック"/>
              </a:rPr>
              <a:t>andas</a:t>
            </a:r>
            <a:endParaRPr lang="en-US" sz="2800" b="1" kern="0" dirty="0">
              <a:solidFill>
                <a:schemeClr val="accent2"/>
              </a:solidFill>
              <a:ea typeface="ＭＳ Ｐゴシック"/>
            </a:endParaRPr>
          </a:p>
          <a:p>
            <a:pPr marL="404813" lvl="1" indent="0" algn="r">
              <a:buFontTx/>
              <a:buNone/>
            </a:pPr>
            <a:r>
              <a:rPr lang="en-US" sz="2800" kern="0" dirty="0" err="1">
                <a:ea typeface="ＭＳ Ｐゴシック"/>
              </a:rPr>
              <a:t>M</a:t>
            </a:r>
            <a:r>
              <a:rPr lang="en-US" sz="2800" kern="0" dirty="0" err="1" smtClean="0">
                <a:ea typeface="ＭＳ Ｐゴシック"/>
              </a:rPr>
              <a:t>atplotlib</a:t>
            </a:r>
            <a:endParaRPr lang="en-US" sz="2800" kern="0" dirty="0">
              <a:ea typeface="ＭＳ Ｐゴシック"/>
            </a:endParaRPr>
          </a:p>
          <a:p>
            <a:pPr marL="404813" lvl="1" indent="0" algn="r">
              <a:buFontTx/>
              <a:buNone/>
            </a:pPr>
            <a:r>
              <a:rPr lang="en-US" sz="2800" kern="0" dirty="0" err="1">
                <a:solidFill>
                  <a:schemeClr val="bg2"/>
                </a:solidFill>
                <a:ea typeface="ＭＳ Ｐゴシック"/>
              </a:rPr>
              <a:t>S</a:t>
            </a:r>
            <a:r>
              <a:rPr lang="en-US" sz="2800" kern="0" dirty="0" err="1" smtClean="0">
                <a:solidFill>
                  <a:schemeClr val="bg2"/>
                </a:solidFill>
                <a:ea typeface="ＭＳ Ｐゴシック"/>
              </a:rPr>
              <a:t>eaborn</a:t>
            </a:r>
            <a:endParaRPr lang="en-US" sz="2800" kern="0" dirty="0">
              <a:solidFill>
                <a:schemeClr val="bg2"/>
              </a:solidFill>
              <a:ea typeface="ＭＳ Ｐゴシック"/>
            </a:endParaRPr>
          </a:p>
          <a:p>
            <a:pPr marL="404813" lvl="1" indent="0" algn="r">
              <a:buFontTx/>
              <a:buNone/>
            </a:pPr>
            <a:r>
              <a:rPr lang="en-US" sz="2800" kern="0" dirty="0" err="1"/>
              <a:t>G</a:t>
            </a:r>
            <a:r>
              <a:rPr lang="en-US" sz="2800" kern="0" dirty="0" err="1" smtClean="0"/>
              <a:t>gplot</a:t>
            </a:r>
            <a:endParaRPr lang="en-US" sz="2800" kern="0" dirty="0" smtClean="0"/>
          </a:p>
          <a:p>
            <a:pPr marL="404813" lvl="1" indent="0" algn="r">
              <a:buFontTx/>
              <a:buNone/>
            </a:pPr>
            <a:r>
              <a:rPr lang="en-US" sz="2800" kern="0" dirty="0" smtClean="0"/>
              <a:t>Statistical Graphs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705100" y="4119563"/>
            <a:ext cx="3810000" cy="2077179"/>
            <a:chOff x="2628900" y="4171221"/>
            <a:chExt cx="4586288" cy="24648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8900" y="4171221"/>
              <a:ext cx="2362200" cy="1225502"/>
            </a:xfrm>
            <a:prstGeom prst="rect">
              <a:avLst/>
            </a:prstGeom>
            <a:ln w="22225">
              <a:solidFill>
                <a:schemeClr val="bg2"/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6569" y="5710282"/>
              <a:ext cx="2914650" cy="6985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7088" y="4394886"/>
              <a:ext cx="1442812" cy="61634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30119" y="5261156"/>
              <a:ext cx="1185069" cy="13749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05732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a typeface="ＭＳ Ｐゴシック"/>
                <a:cs typeface="ＭＳ Ｐゴシック"/>
              </a:rPr>
              <a:t>BoxPlot</a:t>
            </a:r>
            <a:r>
              <a:rPr lang="en-US" dirty="0">
                <a:ea typeface="ＭＳ Ｐゴシック"/>
                <a:cs typeface="ＭＳ Ｐゴシック"/>
              </a:rPr>
              <a:t> : Sample Code (R)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34950" y="804985"/>
            <a:ext cx="8763000" cy="4524315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b="1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income = c(22, 25, 30, 35, 40, 42, 45, 50, 55, 60, 65, 70)</a:t>
            </a:r>
          </a:p>
          <a:p>
            <a:pPr defTabSz="288925"/>
            <a:endParaRPr lang="en-US" sz="1800" b="1" dirty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en-US" sz="1800" b="1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b</a:t>
            </a:r>
            <a:r>
              <a:rPr lang="is-IS" sz="1800" b="1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 = boxplot(income)</a:t>
            </a:r>
          </a:p>
          <a:p>
            <a:pPr defTabSz="288925"/>
            <a:endParaRPr lang="is-IS" sz="1800" b="1" dirty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is-IS" sz="1800" b="1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bp</a:t>
            </a:r>
          </a:p>
          <a:p>
            <a:pPr defTabSz="288925"/>
            <a:endParaRPr lang="is-IS" sz="1800" b="1" dirty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mr-IN" sz="1800" i="1" dirty="0">
                <a:solidFill>
                  <a:schemeClr val="bg2">
                    <a:lumMod val="50000"/>
                    <a:lumOff val="50000"/>
                  </a:schemeClr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$</a:t>
            </a:r>
            <a:r>
              <a:rPr lang="mr-IN" sz="1800" i="1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stats</a:t>
            </a:r>
            <a:endParaRPr lang="en-US" sz="1800" i="1" dirty="0">
              <a:solidFill>
                <a:schemeClr val="bg2">
                  <a:lumMod val="50000"/>
                  <a:lumOff val="50000"/>
                </a:schemeClr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mr-IN" sz="1800" i="1" dirty="0">
                <a:solidFill>
                  <a:schemeClr val="bg2">
                    <a:lumMod val="50000"/>
                    <a:lumOff val="50000"/>
                  </a:schemeClr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    [,1]</a:t>
            </a:r>
            <a:endParaRPr lang="en-US" sz="1800" i="1" dirty="0">
              <a:solidFill>
                <a:schemeClr val="bg2">
                  <a:lumMod val="50000"/>
                  <a:lumOff val="50000"/>
                </a:schemeClr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mr-IN" sz="1800" i="1" dirty="0">
                <a:solidFill>
                  <a:schemeClr val="bg2">
                    <a:lumMod val="50000"/>
                    <a:lumOff val="50000"/>
                  </a:schemeClr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[1,] 22.0</a:t>
            </a:r>
            <a:endParaRPr lang="en-US" sz="1800" i="1" dirty="0">
              <a:solidFill>
                <a:schemeClr val="bg2">
                  <a:lumMod val="50000"/>
                  <a:lumOff val="50000"/>
                </a:schemeClr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mr-IN" sz="1800" i="1" dirty="0">
                <a:solidFill>
                  <a:schemeClr val="bg2">
                    <a:lumMod val="50000"/>
                    <a:lumOff val="50000"/>
                  </a:schemeClr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[2,] 32.5</a:t>
            </a:r>
            <a:endParaRPr lang="en-US" sz="1800" i="1" dirty="0">
              <a:solidFill>
                <a:schemeClr val="bg2">
                  <a:lumMod val="50000"/>
                  <a:lumOff val="50000"/>
                </a:schemeClr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mr-IN" sz="1800" i="1" dirty="0">
                <a:solidFill>
                  <a:schemeClr val="bg2">
                    <a:lumMod val="50000"/>
                    <a:lumOff val="50000"/>
                  </a:schemeClr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[3,] 43.5</a:t>
            </a:r>
            <a:endParaRPr lang="en-US" sz="1800" i="1" dirty="0">
              <a:solidFill>
                <a:schemeClr val="bg2">
                  <a:lumMod val="50000"/>
                  <a:lumOff val="50000"/>
                </a:schemeClr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mr-IN" sz="1800" i="1" dirty="0">
                <a:solidFill>
                  <a:schemeClr val="bg2">
                    <a:lumMod val="50000"/>
                    <a:lumOff val="50000"/>
                  </a:schemeClr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[4,] 57.5</a:t>
            </a:r>
            <a:endParaRPr lang="en-US" sz="1800" i="1" dirty="0">
              <a:solidFill>
                <a:schemeClr val="bg2">
                  <a:lumMod val="50000"/>
                  <a:lumOff val="50000"/>
                </a:schemeClr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mr-IN" sz="1800" i="1" dirty="0">
                <a:solidFill>
                  <a:schemeClr val="bg2">
                    <a:lumMod val="50000"/>
                    <a:lumOff val="50000"/>
                  </a:schemeClr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[5,] 70.0</a:t>
            </a:r>
            <a:endParaRPr lang="en-US" sz="1800" i="1" dirty="0">
              <a:solidFill>
                <a:schemeClr val="bg2">
                  <a:lumMod val="50000"/>
                  <a:lumOff val="50000"/>
                </a:schemeClr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endParaRPr lang="en-US" sz="1800" i="1" dirty="0">
              <a:solidFill>
                <a:schemeClr val="bg2">
                  <a:lumMod val="50000"/>
                  <a:lumOff val="50000"/>
                </a:schemeClr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mr-IN" sz="1800" i="1" dirty="0">
                <a:solidFill>
                  <a:schemeClr val="bg2">
                    <a:lumMod val="50000"/>
                    <a:lumOff val="50000"/>
                  </a:schemeClr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$</a:t>
            </a:r>
            <a:r>
              <a:rPr lang="mr-IN" sz="1800" i="1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</a:t>
            </a:r>
            <a:endParaRPr lang="en-US" sz="1800" i="1" dirty="0">
              <a:solidFill>
                <a:schemeClr val="bg2">
                  <a:lumMod val="50000"/>
                  <a:lumOff val="50000"/>
                </a:schemeClr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mr-IN" sz="1800" i="1" dirty="0">
                <a:solidFill>
                  <a:schemeClr val="bg2">
                    <a:lumMod val="50000"/>
                    <a:lumOff val="50000"/>
                  </a:schemeClr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12</a:t>
            </a:r>
            <a:endParaRPr lang="is-IS" sz="1800" i="1" dirty="0">
              <a:solidFill>
                <a:schemeClr val="bg2">
                  <a:lumMod val="50000"/>
                  <a:lumOff val="50000"/>
                </a:schemeClr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950" y="2000181"/>
            <a:ext cx="5080000" cy="431800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569608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a typeface="ＭＳ Ｐゴシック"/>
                <a:cs typeface="ＭＳ Ｐゴシック"/>
              </a:rPr>
              <a:t>BoxPlot</a:t>
            </a:r>
            <a:r>
              <a:rPr lang="en-US" dirty="0">
                <a:ea typeface="ＭＳ Ｐゴシック"/>
                <a:cs typeface="ＭＳ Ｐゴシック"/>
              </a:rPr>
              <a:t> : Sample Code (Python)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34950" y="804985"/>
            <a:ext cx="8763000" cy="2554545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%</a:t>
            </a:r>
            <a:r>
              <a:rPr lang="en-US" sz="20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inline </a:t>
            </a:r>
            <a:b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20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numpy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20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as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np </a:t>
            </a:r>
            <a:b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20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matplotlib.pyplot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20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as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20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b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  </a:t>
            </a:r>
            <a:b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salaries </a:t>
            </a:r>
            <a:r>
              <a:rPr lang="en-US" sz="20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=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20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np.array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([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22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25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30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35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40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42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45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50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55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60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65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70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]) </a:t>
            </a:r>
            <a:b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  </a:t>
            </a:r>
            <a:b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plt.boxplot</a:t>
            </a:r>
            <a:r>
              <a:rPr lang="en-US" sz="2000" b="1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(salaries)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624" t="18972" r="6875" b="22792"/>
          <a:stretch/>
        </p:blipFill>
        <p:spPr>
          <a:xfrm>
            <a:off x="4433888" y="4129591"/>
            <a:ext cx="4343400" cy="251460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4039685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 / Box-and-Whisker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Example: Boxplot for income </a:t>
            </a:r>
            <a:r>
              <a:rPr lang="en-US" dirty="0"/>
              <a:t>data (sorted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[</a:t>
            </a:r>
            <a:r>
              <a:rPr lang="en-US" dirty="0"/>
              <a:t>22k, 25k, 30k, 35k, 40k, 42k, 45k, 50k, 55k, 60k, 65k, 70k]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74650" y="1799303"/>
            <a:ext cx="8763000" cy="4770537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numpy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np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matplotlib.pyplot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</a:t>
            </a:r>
            <a:endParaRPr lang="en-US" sz="16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seaborn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sns</a:t>
            </a:r>
            <a:endParaRPr lang="en-US" sz="16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salaries =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np.array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([22, 25, 30, 35, 40, 42, 45, 50, 55, 60, 65, 70])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plt.figure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</a:t>
            </a:r>
          </a:p>
          <a:p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plt.title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("Boxplots")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plt.subplot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(1, 2, 1)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 =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plt.boxplot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(salaries)</a:t>
            </a:r>
          </a:p>
          <a:p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plt.ylabel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("salaries(thousands)")</a:t>
            </a:r>
          </a:p>
          <a:p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plt.title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boxplot")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plt.subplot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(1, 2, 2)</a:t>
            </a:r>
          </a:p>
          <a:p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sns.set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 =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sns.boxplot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(data = salaries)</a:t>
            </a:r>
          </a:p>
          <a:p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plt.title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seaborn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boxplot")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plt.show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0" y="3099525"/>
            <a:ext cx="4508500" cy="337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4297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(R)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822325"/>
            <a:ext cx="8902700" cy="777875"/>
          </a:xfrm>
        </p:spPr>
        <p:txBody>
          <a:bodyPr/>
          <a:lstStyle/>
          <a:p>
            <a:r>
              <a:rPr lang="en-US" dirty="0"/>
              <a:t>Histogram counts data points per bin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09528" y="1393610"/>
            <a:ext cx="8763000" cy="646331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b="1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income = c(22, 25, 30, 35, 40, 42, 45, 50, 55, 60, 65, 70)</a:t>
            </a:r>
          </a:p>
          <a:p>
            <a:pPr defTabSz="288925"/>
            <a:r>
              <a:rPr lang="en-US" sz="1800" b="1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hist</a:t>
            </a:r>
            <a:r>
              <a:rPr lang="en-US" sz="1800" b="1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(income)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2133600"/>
            <a:ext cx="5080000" cy="431800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104581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(Python)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822325"/>
            <a:ext cx="8902700" cy="777875"/>
          </a:xfrm>
        </p:spPr>
        <p:txBody>
          <a:bodyPr/>
          <a:lstStyle/>
          <a:p>
            <a:r>
              <a:rPr lang="en-US" dirty="0"/>
              <a:t>Histogram counts data points per bin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04800" y="1352332"/>
            <a:ext cx="8763000" cy="2585323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%</a:t>
            </a:r>
            <a:r>
              <a:rPr lang="en-US" sz="18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inline </a:t>
            </a:r>
            <a:b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8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pandas </a:t>
            </a:r>
            <a:r>
              <a:rPr lang="en-US" sz="18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as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18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pd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b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8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18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numpy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18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as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np </a:t>
            </a:r>
            <a:b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8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18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matplotlib.pyplot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18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as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18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b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  </a:t>
            </a:r>
            <a:b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salaries </a:t>
            </a:r>
            <a:r>
              <a:rPr lang="en-US" sz="18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=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18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np.array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([</a:t>
            </a:r>
            <a:r>
              <a:rPr lang="en-US" sz="18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22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18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25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18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30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18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35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18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40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18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42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18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45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18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50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18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55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18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60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18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65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18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70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]) </a:t>
            </a:r>
            <a:b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  </a:t>
            </a:r>
            <a:b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8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plt.hist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(salaries, </a:t>
            </a:r>
            <a:r>
              <a:rPr lang="en-US" sz="1800" dirty="0" err="1">
                <a:solidFill>
                  <a:srgbClr val="737FB1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rwidth</a:t>
            </a:r>
            <a:r>
              <a:rPr lang="en-US" sz="18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=</a:t>
            </a:r>
            <a:r>
              <a:rPr lang="en-US" sz="18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0.7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)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900" y="3664899"/>
            <a:ext cx="4613206" cy="304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4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Example: Histogram for </a:t>
            </a:r>
            <a:r>
              <a:rPr lang="en-US" dirty="0" err="1" smtClean="0"/>
              <a:t>np.random.randn</a:t>
            </a:r>
            <a:r>
              <a:rPr lang="en-US" dirty="0" smtClean="0"/>
              <a:t>() data 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A4534CD-C372-9E4E-A07B-55CA72A7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Histograms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5C79B7C-C17F-C042-B439-003E5C842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E6C2706-3386-B84E-8C12-5D7E74C42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="" xmlns:a16="http://schemas.microsoft.com/office/drawing/2014/main" id="{225DBB7F-BD54-3044-9882-3BA0D3A543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1371600"/>
            <a:ext cx="8763000" cy="5016758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numpy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np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matplotlib.pyplot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</a:t>
            </a:r>
            <a:endParaRPr lang="en-US" sz="16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seaborn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sns</a:t>
            </a:r>
            <a:endParaRPr lang="en-US" sz="16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num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=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np.random.randn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(1500)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plt.figure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#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plt.title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("Histograms")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#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plt.subplot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(2, 1, 1)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 =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plt.hist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num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bins=10)</a:t>
            </a:r>
          </a:p>
          <a:p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plt.grid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(True)</a:t>
            </a:r>
          </a:p>
          <a:p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plt.title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Histogram")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plt.figure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#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plt.subplot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(2, 1, 2)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 =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sns.distplot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num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color = "r", bins = 10)</a:t>
            </a:r>
          </a:p>
          <a:p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plt.grid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(True)</a:t>
            </a:r>
          </a:p>
          <a:p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plt.title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seaborn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Histogram")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plt.show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120" y="1505079"/>
            <a:ext cx="3033218" cy="2362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241" y="3962400"/>
            <a:ext cx="3100098" cy="238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597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 (Python)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822325"/>
            <a:ext cx="8902700" cy="777875"/>
          </a:xfrm>
        </p:spPr>
        <p:txBody>
          <a:bodyPr/>
          <a:lstStyle/>
          <a:p>
            <a:r>
              <a:rPr lang="en-US" dirty="0"/>
              <a:t>Histogram counts data points per bin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09528" y="1393610"/>
            <a:ext cx="8763000" cy="3170099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%</a:t>
            </a:r>
            <a:r>
              <a:rPr lang="en-US" sz="20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inline </a:t>
            </a:r>
            <a:b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20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numpy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20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as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np </a:t>
            </a:r>
            <a:b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20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matplotlib.pyplot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20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as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20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b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  </a:t>
            </a:r>
            <a:b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bills </a:t>
            </a:r>
            <a:r>
              <a:rPr lang="en-US" sz="20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=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20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np.array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([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50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30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60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40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65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20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10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15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25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35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]) </a:t>
            </a:r>
            <a:b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tips</a:t>
            </a:r>
            <a:r>
              <a:rPr lang="en-US" sz="20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=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20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np.array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([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12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7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13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8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15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5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2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2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3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4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]) </a:t>
            </a:r>
            <a:b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  </a:t>
            </a:r>
            <a:b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plt.xlabel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"bill amount"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) </a:t>
            </a:r>
            <a:b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plt.ylabel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"tip"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) </a:t>
            </a:r>
            <a:b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plt.scatter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(bills, tips)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889" y="3561217"/>
            <a:ext cx="4574399" cy="315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2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>
                <a:ea typeface="ＭＳ Ｐゴシック"/>
                <a:cs typeface="ＭＳ Ｐゴシック"/>
              </a:rPr>
              <a:t>Examples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62200" y="4134162"/>
            <a:ext cx="6472238" cy="2247344"/>
          </a:xfrm>
        </p:spPr>
        <p:txBody>
          <a:bodyPr/>
          <a:lstStyle/>
          <a:p>
            <a:pPr marL="404813" lvl="1" indent="0" algn="r">
              <a:buNone/>
            </a:pPr>
            <a:r>
              <a:rPr lang="en-US" sz="2000" dirty="0">
                <a:ea typeface="ＭＳ Ｐゴシック"/>
              </a:rPr>
              <a:t>Pandas</a:t>
            </a:r>
          </a:p>
          <a:p>
            <a:pPr marL="404813" lvl="1" indent="0" algn="r">
              <a:buNone/>
            </a:pPr>
            <a:r>
              <a:rPr lang="en-US" sz="2000" dirty="0" err="1">
                <a:ea typeface="ＭＳ Ｐゴシック"/>
              </a:rPr>
              <a:t>Matplotlib</a:t>
            </a:r>
            <a:endParaRPr lang="en-US" sz="2000" dirty="0">
              <a:ea typeface="ＭＳ Ｐゴシック"/>
            </a:endParaRPr>
          </a:p>
          <a:p>
            <a:pPr marL="404813" lvl="1" indent="0" algn="r">
              <a:buNone/>
            </a:pPr>
            <a:r>
              <a:rPr lang="en-US" sz="2000" dirty="0" err="1">
                <a:ea typeface="ＭＳ Ｐゴシック"/>
              </a:rPr>
              <a:t>Seaborn</a:t>
            </a:r>
            <a:endParaRPr lang="en-US" sz="2000" dirty="0">
              <a:ea typeface="ＭＳ Ｐゴシック"/>
            </a:endParaRPr>
          </a:p>
          <a:p>
            <a:pPr marL="404813" lvl="1" indent="0" algn="r">
              <a:buNone/>
            </a:pPr>
            <a:r>
              <a:rPr lang="en-US" sz="2000" dirty="0" err="1">
                <a:ea typeface="ＭＳ Ｐゴシック"/>
              </a:rPr>
              <a:t>Ggplot</a:t>
            </a:r>
            <a:endParaRPr lang="en-US" sz="2000" dirty="0">
              <a:ea typeface="ＭＳ Ｐゴシック"/>
            </a:endParaRPr>
          </a:p>
          <a:p>
            <a:pPr marL="404813" lvl="1" indent="0" algn="r">
              <a:buNone/>
            </a:pPr>
            <a:r>
              <a:rPr lang="en-US" sz="2000" dirty="0">
                <a:ea typeface="ＭＳ Ｐゴシック"/>
              </a:rPr>
              <a:t>Statistics</a:t>
            </a:r>
          </a:p>
          <a:p>
            <a:pPr lvl="1" algn="r">
              <a:buFont typeface="Wingdings" pitchFamily="2" charset="2"/>
              <a:buChar char="è"/>
            </a:pPr>
            <a:r>
              <a:rPr lang="en-US" sz="2000" b="1" dirty="0">
                <a:ea typeface="ＭＳ Ｐゴシック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138487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5E9439-A880-7F4E-86E4-E787A0181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Plots: </a:t>
            </a:r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6238B3E-6FA7-B745-BAB3-97DB3860E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of a </a:t>
            </a:r>
            <a:r>
              <a:rPr lang="en-US" dirty="0" err="1"/>
              <a:t>barplot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9CDFBD5-9EE9-B946-BA9D-66C4954C5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D54742E-4003-264B-A710-B741BD076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xmlns="" id="{4DD70C8B-702B-864D-A837-1DDDF374B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1295400"/>
            <a:ext cx="8763000" cy="2308324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fig, ax =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plt.subplots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()</a:t>
            </a:r>
          </a:p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rects1 =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ax.bar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ind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men_means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, width, color='r’,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yerr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=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men_std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)</a:t>
            </a:r>
          </a:p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rects2 =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ax.bar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ind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 + width,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women_means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, width, color='y’,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yerr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=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women_std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)</a:t>
            </a:r>
          </a:p>
          <a:p>
            <a:pPr defTabSz="288925"/>
            <a:endParaRPr lang="en-US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# add some text for labels, title and axes ticks</a:t>
            </a:r>
          </a:p>
          <a:p>
            <a:pPr defTabSz="288925"/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ax.set_xticks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ind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 + width / 2)</a:t>
            </a:r>
          </a:p>
          <a:p>
            <a:pPr defTabSz="288925"/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ax.legend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((rects1[0], rects2[0]), ('Men', 'Women'))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AD2A915-764D-6C48-ABA8-9D2EDEB0C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007" y="3721541"/>
            <a:ext cx="3866640" cy="313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8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38B346-DBBF-294B-A38C-FF8EED3FB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Barplot</a:t>
            </a:r>
            <a:r>
              <a:rPr lang="en-US" dirty="0"/>
              <a:t>: </a:t>
            </a:r>
            <a:r>
              <a:rPr lang="en-US" dirty="0" err="1"/>
              <a:t>Seaborn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7F4AF11-EB69-E94E-8F9D-599DD8245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Seaborn</a:t>
            </a:r>
            <a:r>
              <a:rPr lang="en-US" dirty="0"/>
              <a:t> is easier!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2404B43-A025-8C44-8F1C-FC1244774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43A7C8E-D5E5-2F4C-9FBA-BA6A2AF6C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xmlns="" id="{E130721F-4721-D94E-BDB1-D4DBBD639D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1371600"/>
            <a:ext cx="8763000" cy="646331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ax =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sns.barplot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(x="day", y="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total_bill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", hue="sex", data=tips)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0733071-33AC-3E4F-AE36-3BBF29469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925" y="2247064"/>
            <a:ext cx="6048375" cy="435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214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50F77F-044B-1441-960D-588997332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DE684FD-17C0-9345-ADD4-A1F0FBA6A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Pandas has built–in visualization.</a:t>
            </a:r>
          </a:p>
          <a:p>
            <a:pPr lvl="1"/>
            <a:r>
              <a:rPr lang="en-US" dirty="0"/>
              <a:t>Basically aliases similar functionality in </a:t>
            </a:r>
            <a:r>
              <a:rPr lang="en-US" dirty="0" err="1"/>
              <a:t>matplotlib</a:t>
            </a:r>
            <a:endParaRPr lang="en-US" dirty="0"/>
          </a:p>
          <a:p>
            <a:pPr lvl="1"/>
            <a:r>
              <a:rPr lang="en-US" dirty="0"/>
              <a:t>Good for representing plots of </a:t>
            </a:r>
            <a:r>
              <a:rPr lang="en-US" dirty="0" err="1"/>
              <a:t>dataframes</a:t>
            </a:r>
            <a:endParaRPr lang="en-US" dirty="0"/>
          </a:p>
          <a:p>
            <a:r>
              <a:rPr lang="en-US" dirty="0"/>
              <a:t>Can do things like add labels, </a:t>
            </a:r>
            <a:r>
              <a:rPr lang="en-US" dirty="0" err="1"/>
              <a:t>etc</a:t>
            </a:r>
            <a:r>
              <a:rPr lang="en-US" dirty="0"/>
              <a:t> through </a:t>
            </a:r>
            <a:r>
              <a:rPr lang="en-US" dirty="0" err="1"/>
              <a:t>matplotlib.pyplot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0FF57C3-DC7C-794B-99CB-406E64796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D30FB97-8CE3-FA46-B0A4-1A1DEFEF8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55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0C3808-1392-354F-AF70-6211BF8F4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557A88C-F336-AD4F-B989-593F5046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5CE889B-17A8-634F-B84D-8D512DC33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417D8C0-9A5C-3142-B3B5-00B4A0CA8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93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  <a:cs typeface="ＭＳ Ｐゴシック"/>
              </a:rPr>
              <a:t>Lab: </a:t>
            </a:r>
            <a:r>
              <a:rPr lang="en-US" dirty="0" err="1">
                <a:ea typeface="ＭＳ Ｐゴシック"/>
                <a:cs typeface="ＭＳ Ｐゴシック"/>
              </a:rPr>
              <a:t>m</a:t>
            </a:r>
            <a:r>
              <a:rPr lang="en-US" dirty="0" err="1" smtClean="0">
                <a:ea typeface="ＭＳ Ｐゴシック"/>
                <a:cs typeface="ＭＳ Ｐゴシック"/>
              </a:rPr>
              <a:t>atplotlib</a:t>
            </a:r>
            <a:r>
              <a:rPr lang="en-US" dirty="0" smtClean="0">
                <a:ea typeface="ＭＳ Ｐゴシック"/>
                <a:cs typeface="ＭＳ Ｐゴシック"/>
              </a:rPr>
              <a:t> - intro</a:t>
            </a:r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750889"/>
            <a:ext cx="8718550" cy="5715000"/>
          </a:xfrm>
        </p:spPr>
        <p:txBody>
          <a:bodyPr/>
          <a:lstStyle/>
          <a:p>
            <a:pPr indent="-36578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Overview</a:t>
            </a:r>
            <a:r>
              <a:rPr lang="en-US" dirty="0" smtClean="0">
                <a:ea typeface="ＭＳ Ｐゴシック"/>
                <a:cs typeface="ＭＳ Ｐゴシック"/>
              </a:rPr>
              <a:t>:</a:t>
            </a:r>
            <a:r>
              <a:rPr lang="en-US" dirty="0">
                <a:ea typeface="ＭＳ Ｐゴシック"/>
                <a:cs typeface="ＭＳ Ｐゴシック"/>
              </a:rPr>
              <a:t/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 smtClean="0">
                <a:ea typeface="ＭＳ Ｐゴシック"/>
                <a:cs typeface="ＭＳ Ｐゴシック"/>
              </a:rPr>
              <a:t>Intro to </a:t>
            </a:r>
            <a:r>
              <a:rPr lang="en-US" dirty="0" err="1" smtClean="0">
                <a:ea typeface="ＭＳ Ｐゴシック"/>
                <a:cs typeface="ＭＳ Ｐゴシック"/>
              </a:rPr>
              <a:t>matplotlib</a:t>
            </a:r>
            <a:endParaRPr lang="en-US" dirty="0"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Approximate time</a:t>
            </a:r>
            <a:r>
              <a:rPr lang="en-US" dirty="0" smtClean="0">
                <a:ea typeface="ＭＳ Ｐゴシック"/>
                <a:cs typeface="ＭＳ Ｐゴシック"/>
              </a:rPr>
              <a:t>:</a:t>
            </a:r>
            <a:r>
              <a:rPr lang="en-US" dirty="0">
                <a:ea typeface="ＭＳ Ｐゴシック"/>
                <a:cs typeface="ＭＳ Ｐゴシック"/>
              </a:rPr>
              <a:t/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1</a:t>
            </a:r>
            <a:r>
              <a:rPr lang="en-US" dirty="0" smtClean="0">
                <a:ea typeface="ＭＳ Ｐゴシック"/>
                <a:cs typeface="ＭＳ Ｐゴシック"/>
              </a:rPr>
              <a:t>0 mins</a:t>
            </a:r>
          </a:p>
          <a:p>
            <a:pPr indent="-36578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r>
              <a:rPr lang="en-US" b="1" dirty="0" smtClean="0">
                <a:solidFill>
                  <a:schemeClr val="accent2"/>
                </a:solidFill>
                <a:ea typeface="ＭＳ Ｐゴシック"/>
                <a:cs typeface="ＭＳ Ｐゴシック"/>
              </a:rPr>
              <a:t>Instructions:</a:t>
            </a: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b="1" dirty="0" smtClean="0">
                <a:ea typeface="ＭＳ Ｐゴシック"/>
                <a:cs typeface="ＭＳ Ｐゴシック"/>
              </a:rPr>
              <a:t>06__pythonVisualization </a:t>
            </a:r>
            <a:r>
              <a:rPr lang="en-US" b="1" dirty="0">
                <a:ea typeface="ＭＳ Ｐゴシック"/>
                <a:cs typeface="ＭＳ Ｐゴシック"/>
              </a:rPr>
              <a:t>| </a:t>
            </a:r>
            <a:r>
              <a:rPr lang="en-US" b="1" dirty="0" smtClean="0">
                <a:ea typeface="ＭＳ Ｐゴシック"/>
                <a:cs typeface="ＭＳ Ｐゴシック"/>
              </a:rPr>
              <a:t>6.1-matplotlibIntro.ipynb</a:t>
            </a:r>
            <a:endParaRPr lang="en-US" b="1" dirty="0">
              <a:ea typeface="ＭＳ Ｐゴシック"/>
              <a:cs typeface="ＭＳ Ｐゴシック"/>
            </a:endParaRPr>
          </a:p>
        </p:txBody>
      </p:sp>
      <p:sp>
        <p:nvSpPr>
          <p:cNvPr id="23555" name="AutoShape 4"/>
          <p:cNvSpPr>
            <a:spLocks noChangeArrowheads="1"/>
          </p:cNvSpPr>
          <p:nvPr/>
        </p:nvSpPr>
        <p:spPr bwMode="blackWhite">
          <a:xfrm>
            <a:off x="8356600" y="60325"/>
            <a:ext cx="939800" cy="558800"/>
          </a:xfrm>
          <a:prstGeom prst="star16">
            <a:avLst>
              <a:gd name="adj" fmla="val 375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1372" tIns="45687" rIns="91372" bIns="45687" anchor="ctr"/>
          <a:lstStyle/>
          <a:p>
            <a:pPr algn="ctr">
              <a:spcBef>
                <a:spcPct val="30000"/>
              </a:spcBef>
            </a:pPr>
            <a:r>
              <a:rPr lang="en-US" sz="2300" b="1" i="1">
                <a:solidFill>
                  <a:srgbClr val="000000"/>
                </a:solidFill>
                <a:latin typeface="Times New Roman" pitchFamily="18" charset="0"/>
              </a:rPr>
              <a:t>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5326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  <a:cs typeface="ＭＳ Ｐゴシック"/>
              </a:rPr>
              <a:t>Lab: </a:t>
            </a:r>
            <a:r>
              <a:rPr lang="en-US" dirty="0" err="1">
                <a:ea typeface="ＭＳ Ｐゴシック"/>
                <a:cs typeface="ＭＳ Ｐゴシック"/>
              </a:rPr>
              <a:t>m</a:t>
            </a:r>
            <a:r>
              <a:rPr lang="en-US" dirty="0" err="1" smtClean="0">
                <a:ea typeface="ＭＳ Ｐゴシック"/>
                <a:cs typeface="ＭＳ Ｐゴシック"/>
              </a:rPr>
              <a:t>atplotlib</a:t>
            </a:r>
            <a:r>
              <a:rPr lang="en-US" dirty="0" smtClean="0">
                <a:ea typeface="ＭＳ Ｐゴシック"/>
                <a:cs typeface="ＭＳ Ｐゴシック"/>
              </a:rPr>
              <a:t> - cars</a:t>
            </a:r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750889"/>
            <a:ext cx="8718550" cy="5715000"/>
          </a:xfrm>
        </p:spPr>
        <p:txBody>
          <a:bodyPr/>
          <a:lstStyle/>
          <a:p>
            <a:pPr indent="-36578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Overview</a:t>
            </a:r>
            <a:r>
              <a:rPr lang="en-US" dirty="0" smtClean="0">
                <a:ea typeface="ＭＳ Ｐゴシック"/>
                <a:cs typeface="ＭＳ Ｐゴシック"/>
              </a:rPr>
              <a:t>:</a:t>
            </a:r>
            <a:r>
              <a:rPr lang="en-US" dirty="0">
                <a:ea typeface="ＭＳ Ｐゴシック"/>
                <a:cs typeface="ＭＳ Ｐゴシック"/>
              </a:rPr>
              <a:t/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 smtClean="0">
                <a:ea typeface="ＭＳ Ｐゴシック"/>
                <a:cs typeface="ＭＳ Ｐゴシック"/>
              </a:rPr>
              <a:t>Learn </a:t>
            </a:r>
            <a:r>
              <a:rPr lang="en-US" dirty="0" err="1" smtClean="0">
                <a:ea typeface="ＭＳ Ｐゴシック"/>
                <a:cs typeface="ＭＳ Ｐゴシック"/>
              </a:rPr>
              <a:t>matplotlib</a:t>
            </a:r>
            <a:r>
              <a:rPr lang="en-US" dirty="0" smtClean="0">
                <a:ea typeface="ＭＳ Ｐゴシック"/>
                <a:cs typeface="ＭＳ Ｐゴシック"/>
              </a:rPr>
              <a:t> and </a:t>
            </a:r>
            <a:r>
              <a:rPr lang="en-US" dirty="0" err="1" smtClean="0">
                <a:ea typeface="ＭＳ Ｐゴシック"/>
                <a:cs typeface="ＭＳ Ｐゴシック"/>
              </a:rPr>
              <a:t>seaborn</a:t>
            </a:r>
            <a:r>
              <a:rPr lang="en-US" dirty="0" smtClean="0">
                <a:ea typeface="ＭＳ Ｐゴシック"/>
                <a:cs typeface="ＭＳ Ｐゴシック"/>
              </a:rPr>
              <a:t> by exploration of the cars dataset</a:t>
            </a:r>
            <a:endParaRPr lang="en-US" dirty="0"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Approximate time</a:t>
            </a:r>
            <a:r>
              <a:rPr lang="en-US" dirty="0" smtClean="0">
                <a:ea typeface="ＭＳ Ｐゴシック"/>
                <a:cs typeface="ＭＳ Ｐゴシック"/>
              </a:rPr>
              <a:t>:</a:t>
            </a:r>
            <a:r>
              <a:rPr lang="en-US" dirty="0">
                <a:ea typeface="ＭＳ Ｐゴシック"/>
                <a:cs typeface="ＭＳ Ｐゴシック"/>
              </a:rPr>
              <a:t/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 smtClean="0">
                <a:ea typeface="ＭＳ Ｐゴシック"/>
                <a:cs typeface="ＭＳ Ｐゴシック"/>
              </a:rPr>
              <a:t>20 mins</a:t>
            </a:r>
          </a:p>
          <a:p>
            <a:pPr indent="-36578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r>
              <a:rPr lang="en-US" b="1" dirty="0" smtClean="0">
                <a:solidFill>
                  <a:schemeClr val="accent2"/>
                </a:solidFill>
                <a:ea typeface="ＭＳ Ｐゴシック"/>
                <a:cs typeface="ＭＳ Ｐゴシック"/>
              </a:rPr>
              <a:t>Instructions:</a:t>
            </a: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b="1" dirty="0" smtClean="0">
                <a:ea typeface="ＭＳ Ｐゴシック"/>
                <a:cs typeface="ＭＳ Ｐゴシック"/>
              </a:rPr>
              <a:t>06__pythonVisualization </a:t>
            </a:r>
            <a:r>
              <a:rPr lang="en-US" b="1" dirty="0">
                <a:ea typeface="ＭＳ Ｐゴシック"/>
                <a:cs typeface="ＭＳ Ｐゴシック"/>
              </a:rPr>
              <a:t>| </a:t>
            </a:r>
            <a:r>
              <a:rPr lang="en-US" b="1" dirty="0" smtClean="0">
                <a:ea typeface="ＭＳ Ｐゴシック"/>
                <a:cs typeface="ＭＳ Ｐゴシック"/>
              </a:rPr>
              <a:t>6.2-matplotlibCars.ipynb</a:t>
            </a:r>
            <a:endParaRPr lang="en-US" b="1" dirty="0">
              <a:ea typeface="ＭＳ Ｐゴシック"/>
              <a:cs typeface="ＭＳ Ｐゴシック"/>
            </a:endParaRPr>
          </a:p>
        </p:txBody>
      </p:sp>
      <p:sp>
        <p:nvSpPr>
          <p:cNvPr id="23555" name="AutoShape 4"/>
          <p:cNvSpPr>
            <a:spLocks noChangeArrowheads="1"/>
          </p:cNvSpPr>
          <p:nvPr/>
        </p:nvSpPr>
        <p:spPr bwMode="blackWhite">
          <a:xfrm>
            <a:off x="8356600" y="60325"/>
            <a:ext cx="939800" cy="558800"/>
          </a:xfrm>
          <a:prstGeom prst="star16">
            <a:avLst>
              <a:gd name="adj" fmla="val 375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1372" tIns="45687" rIns="91372" bIns="45687" anchor="ctr"/>
          <a:lstStyle/>
          <a:p>
            <a:pPr algn="ctr">
              <a:spcBef>
                <a:spcPct val="30000"/>
              </a:spcBef>
            </a:pPr>
            <a:r>
              <a:rPr lang="en-US" sz="2300" b="1" i="1">
                <a:solidFill>
                  <a:srgbClr val="000000"/>
                </a:solidFill>
                <a:latin typeface="Times New Roman" pitchFamily="18" charset="0"/>
              </a:rPr>
              <a:t>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6950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C3D85E-7C8F-6E46-B90D-246CCA922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9024F30-BDEC-A540-9893-1E3028DE0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ECFB90F-1D1E-294A-B524-D244BD163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" y="1140222"/>
            <a:ext cx="8902700" cy="5007768"/>
          </a:xfrm>
        </p:spPr>
      </p:pic>
    </p:spTree>
    <p:extLst>
      <p:ext uri="{BB962C8B-B14F-4D97-AF65-F5344CB8AC3E}">
        <p14:creationId xmlns:p14="http://schemas.microsoft.com/office/powerpoint/2010/main" val="715355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50F77F-044B-1441-960D-588997332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andas </a:t>
            </a:r>
            <a:r>
              <a:rPr lang="en-US" dirty="0"/>
              <a:t>v</a:t>
            </a:r>
            <a:r>
              <a:rPr lang="en-US" dirty="0" smtClean="0"/>
              <a:t>isualization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DE684FD-17C0-9345-ADD4-A1F0FBA6A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“pandas” </a:t>
            </a:r>
            <a:r>
              <a:rPr lang="en-US" dirty="0"/>
              <a:t>has built–in visualization.</a:t>
            </a:r>
          </a:p>
          <a:p>
            <a:pPr lvl="1"/>
            <a:r>
              <a:rPr lang="en-US" dirty="0"/>
              <a:t>Basically aliases similar functionality in </a:t>
            </a:r>
            <a:r>
              <a:rPr lang="en-US" dirty="0" err="1"/>
              <a:t>matplotlib</a:t>
            </a:r>
            <a:endParaRPr lang="en-US" dirty="0"/>
          </a:p>
          <a:p>
            <a:pPr lvl="1"/>
            <a:r>
              <a:rPr lang="en-US" dirty="0"/>
              <a:t>Good for representing plots of </a:t>
            </a:r>
            <a:r>
              <a:rPr lang="en-US" dirty="0" err="1"/>
              <a:t>dataframes</a:t>
            </a:r>
            <a:endParaRPr lang="en-US" dirty="0"/>
          </a:p>
          <a:p>
            <a:r>
              <a:rPr lang="en-US" dirty="0"/>
              <a:t>Can do things like add labels, </a:t>
            </a:r>
            <a:r>
              <a:rPr lang="en-US" dirty="0" err="1"/>
              <a:t>etc</a:t>
            </a:r>
            <a:r>
              <a:rPr lang="en-US" dirty="0"/>
              <a:t> through </a:t>
            </a:r>
            <a:r>
              <a:rPr lang="en-US" dirty="0" err="1" smtClean="0"/>
              <a:t>matplotlib.pyplot</a:t>
            </a:r>
            <a:endParaRPr lang="en-US" dirty="0" smtClean="0"/>
          </a:p>
          <a:p>
            <a:r>
              <a:rPr lang="en-US" dirty="0" smtClean="0"/>
              <a:t>“pandas” </a:t>
            </a:r>
            <a:r>
              <a:rPr lang="en-US" dirty="0"/>
              <a:t>website -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pandas.pydata.org/pandas-docs/stable/visualization.html</a:t>
            </a:r>
            <a:endParaRPr lang="en-US" dirty="0" smtClean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0FF57C3-DC7C-794B-99CB-406E64796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D30FB97-8CE3-FA46-B0A4-1A1DEFEF8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44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08EA2D-137C-B649-8C77-BC514C00B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Bar plot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9A037724-ABC9-7042-8B34-9C68862D26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4100" y="2533536"/>
            <a:ext cx="5848350" cy="396357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DB1A70E-95E9-7D44-A703-BE1020FE5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D9DEFC4-4244-EA41-8345-58298892B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xmlns="" id="{F984912A-E8AB-7E48-BDED-DD25FCFF0F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478" y="914400"/>
            <a:ext cx="8763000" cy="1477328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df.groupby</a:t>
            </a:r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('carrier').mean().plot(kind='bar', </a:t>
            </a:r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figsize</a:t>
            </a:r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 =(12,8))</a:t>
            </a:r>
          </a:p>
          <a:p>
            <a:pPr defTabSz="288925"/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plt.xticks</a:t>
            </a:r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(rotation=0)</a:t>
            </a:r>
          </a:p>
          <a:p>
            <a:pPr defTabSz="288925"/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plt.xlabel</a:t>
            </a:r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('Carrier’)</a:t>
            </a:r>
          </a:p>
          <a:p>
            <a:pPr defTabSz="288925"/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plt.ylabel</a:t>
            </a:r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(‘Delay’)</a:t>
            </a:r>
          </a:p>
          <a:p>
            <a:pPr defTabSz="288925"/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plt.title</a:t>
            </a:r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('Average Arrival Delay')</a:t>
            </a:r>
          </a:p>
        </p:txBody>
      </p:sp>
    </p:spTree>
    <p:extLst>
      <p:ext uri="{BB962C8B-B14F-4D97-AF65-F5344CB8AC3E}">
        <p14:creationId xmlns:p14="http://schemas.microsoft.com/office/powerpoint/2010/main" val="1186458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LPc_New">
  <a:themeElements>
    <a:clrScheme name="LPc_New 7">
      <a:dk1>
        <a:srgbClr val="000000"/>
      </a:dk1>
      <a:lt1>
        <a:srgbClr val="FFFFFF"/>
      </a:lt1>
      <a:dk2>
        <a:srgbClr val="CCECFF"/>
      </a:dk2>
      <a:lt2>
        <a:srgbClr val="003399"/>
      </a:lt2>
      <a:accent1>
        <a:srgbClr val="0794FF"/>
      </a:accent1>
      <a:accent2>
        <a:srgbClr val="800080"/>
      </a:accent2>
      <a:accent3>
        <a:srgbClr val="E2F4FF"/>
      </a:accent3>
      <a:accent4>
        <a:srgbClr val="DADADA"/>
      </a:accent4>
      <a:accent5>
        <a:srgbClr val="AAC8FF"/>
      </a:accent5>
      <a:accent6>
        <a:srgbClr val="730073"/>
      </a:accent6>
      <a:hlink>
        <a:srgbClr val="FF0000"/>
      </a:hlink>
      <a:folHlink>
        <a:srgbClr val="FFFFD2"/>
      </a:folHlink>
    </a:clrScheme>
    <a:fontScheme name="LPc_New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aramond" pitchFamily="-11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aramond" pitchFamily="-110" charset="0"/>
          </a:defRPr>
        </a:defPPr>
      </a:lstStyle>
    </a:lnDef>
  </a:objectDefaults>
  <a:extraClrSchemeLst>
    <a:extraClrScheme>
      <a:clrScheme name="LPc_New 1">
        <a:dk1>
          <a:srgbClr val="000099"/>
        </a:dk1>
        <a:lt1>
          <a:srgbClr val="FFFFFF"/>
        </a:lt1>
        <a:dk2>
          <a:srgbClr val="0000FF"/>
        </a:dk2>
        <a:lt2>
          <a:srgbClr val="FFFF00"/>
        </a:lt2>
        <a:accent1>
          <a:srgbClr val="FF6633"/>
        </a:accent1>
        <a:accent2>
          <a:srgbClr val="FF00FF"/>
        </a:accent2>
        <a:accent3>
          <a:srgbClr val="AAAAFF"/>
        </a:accent3>
        <a:accent4>
          <a:srgbClr val="DADADA"/>
        </a:accent4>
        <a:accent5>
          <a:srgbClr val="FFB8AD"/>
        </a:accent5>
        <a:accent6>
          <a:srgbClr val="E700E7"/>
        </a:accent6>
        <a:hlink>
          <a:srgbClr val="FF0000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Pc_New 2">
        <a:dk1>
          <a:srgbClr val="000066"/>
        </a:dk1>
        <a:lt1>
          <a:srgbClr val="CCECFF"/>
        </a:lt1>
        <a:dk2>
          <a:srgbClr val="000080"/>
        </a:dk2>
        <a:lt2>
          <a:srgbClr val="000000"/>
        </a:lt2>
        <a:accent1>
          <a:srgbClr val="9999FF"/>
        </a:accent1>
        <a:accent2>
          <a:srgbClr val="CC00FF"/>
        </a:accent2>
        <a:accent3>
          <a:srgbClr val="E2F4FF"/>
        </a:accent3>
        <a:accent4>
          <a:srgbClr val="000056"/>
        </a:accent4>
        <a:accent5>
          <a:srgbClr val="CACAFF"/>
        </a:accent5>
        <a:accent6>
          <a:srgbClr val="B900E7"/>
        </a:accent6>
        <a:hlink>
          <a:srgbClr val="00CC99"/>
        </a:hlink>
        <a:folHlink>
          <a:srgbClr val="0099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Pc_New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B2B2B2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797979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Pc_New 4">
        <a:dk1>
          <a:srgbClr val="000000"/>
        </a:dk1>
        <a:lt1>
          <a:srgbClr val="FFFFFF"/>
        </a:lt1>
        <a:dk2>
          <a:srgbClr val="660033"/>
        </a:dk2>
        <a:lt2>
          <a:srgbClr val="FFFF66"/>
        </a:lt2>
        <a:accent1>
          <a:srgbClr val="FF0033"/>
        </a:accent1>
        <a:accent2>
          <a:srgbClr val="CC6600"/>
        </a:accent2>
        <a:accent3>
          <a:srgbClr val="B8AAAD"/>
        </a:accent3>
        <a:accent4>
          <a:srgbClr val="DADADA"/>
        </a:accent4>
        <a:accent5>
          <a:srgbClr val="FFAAAD"/>
        </a:accent5>
        <a:accent6>
          <a:srgbClr val="B95C00"/>
        </a:accent6>
        <a:hlink>
          <a:srgbClr val="999933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Pc_New 5">
        <a:dk1>
          <a:srgbClr val="000000"/>
        </a:dk1>
        <a:lt1>
          <a:srgbClr val="FFFFFF"/>
        </a:lt1>
        <a:dk2>
          <a:srgbClr val="CCECFF"/>
        </a:dk2>
        <a:lt2>
          <a:srgbClr val="000080"/>
        </a:lt2>
        <a:accent1>
          <a:srgbClr val="9999FF"/>
        </a:accent1>
        <a:accent2>
          <a:srgbClr val="CC00FF"/>
        </a:accent2>
        <a:accent3>
          <a:srgbClr val="E2F4FF"/>
        </a:accent3>
        <a:accent4>
          <a:srgbClr val="DADADA"/>
        </a:accent4>
        <a:accent5>
          <a:srgbClr val="CACAFF"/>
        </a:accent5>
        <a:accent6>
          <a:srgbClr val="B900E7"/>
        </a:accent6>
        <a:hlink>
          <a:srgbClr val="00CC99"/>
        </a:hlink>
        <a:folHlink>
          <a:srgbClr val="0099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Pc_New 6">
        <a:dk1>
          <a:srgbClr val="000000"/>
        </a:dk1>
        <a:lt1>
          <a:srgbClr val="FFFFFF"/>
        </a:lt1>
        <a:dk2>
          <a:srgbClr val="CCECFF"/>
        </a:dk2>
        <a:lt2>
          <a:srgbClr val="003399"/>
        </a:lt2>
        <a:accent1>
          <a:srgbClr val="9999FF"/>
        </a:accent1>
        <a:accent2>
          <a:srgbClr val="800080"/>
        </a:accent2>
        <a:accent3>
          <a:srgbClr val="E2F4FF"/>
        </a:accent3>
        <a:accent4>
          <a:srgbClr val="DADADA"/>
        </a:accent4>
        <a:accent5>
          <a:srgbClr val="CACAFF"/>
        </a:accent5>
        <a:accent6>
          <a:srgbClr val="730073"/>
        </a:accent6>
        <a:hlink>
          <a:srgbClr val="FF0000"/>
        </a:hlink>
        <a:folHlink>
          <a:srgbClr val="FFFFD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Pc_New 7">
        <a:dk1>
          <a:srgbClr val="000000"/>
        </a:dk1>
        <a:lt1>
          <a:srgbClr val="FFFFFF"/>
        </a:lt1>
        <a:dk2>
          <a:srgbClr val="CCECFF"/>
        </a:dk2>
        <a:lt2>
          <a:srgbClr val="003399"/>
        </a:lt2>
        <a:accent1>
          <a:srgbClr val="0794FF"/>
        </a:accent1>
        <a:accent2>
          <a:srgbClr val="800080"/>
        </a:accent2>
        <a:accent3>
          <a:srgbClr val="E2F4FF"/>
        </a:accent3>
        <a:accent4>
          <a:srgbClr val="DADADA"/>
        </a:accent4>
        <a:accent5>
          <a:srgbClr val="AAC8FF"/>
        </a:accent5>
        <a:accent6>
          <a:srgbClr val="730073"/>
        </a:accent6>
        <a:hlink>
          <a:srgbClr val="FF0000"/>
        </a:hlink>
        <a:folHlink>
          <a:srgbClr val="FFFFD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379113</TotalTime>
  <Words>2776</Words>
  <Application>Microsoft Macintosh PowerPoint</Application>
  <PresentationFormat>Custom</PresentationFormat>
  <Paragraphs>751</Paragraphs>
  <Slides>73</Slides>
  <Notes>24</Notes>
  <HiddenSlides>36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4" baseType="lpstr">
      <vt:lpstr>Arial Bold</vt:lpstr>
      <vt:lpstr>Courier New</vt:lpstr>
      <vt:lpstr>Garamond</vt:lpstr>
      <vt:lpstr>Lucida Sans Typewriter</vt:lpstr>
      <vt:lpstr>Monotype Sorts</vt:lpstr>
      <vt:lpstr>ＭＳ Ｐゴシック</vt:lpstr>
      <vt:lpstr>Times New Roman</vt:lpstr>
      <vt:lpstr>Verdana</vt:lpstr>
      <vt:lpstr>Wingdings</vt:lpstr>
      <vt:lpstr>Arial</vt:lpstr>
      <vt:lpstr>LPc_New</vt:lpstr>
      <vt:lpstr>Python : Visualization</vt:lpstr>
      <vt:lpstr>Visualization</vt:lpstr>
      <vt:lpstr>Lesson Objectives</vt:lpstr>
      <vt:lpstr>Lesson Objectives</vt:lpstr>
      <vt:lpstr>Pandas Visualization</vt:lpstr>
      <vt:lpstr>Pandas</vt:lpstr>
      <vt:lpstr>Pandas Visualization</vt:lpstr>
      <vt:lpstr>Pandas visualization</vt:lpstr>
      <vt:lpstr>Pandas Bar plot</vt:lpstr>
      <vt:lpstr>Pandas visualization</vt:lpstr>
      <vt:lpstr>Matplotlib</vt:lpstr>
      <vt:lpstr>Matplotlib</vt:lpstr>
      <vt:lpstr>Matplotlib</vt:lpstr>
      <vt:lpstr>Performing and Showing plot</vt:lpstr>
      <vt:lpstr>Matplotlib plots</vt:lpstr>
      <vt:lpstr>Plot labels and options</vt:lpstr>
      <vt:lpstr>Matplotlib plot options</vt:lpstr>
      <vt:lpstr>Matplotlib Simple Example</vt:lpstr>
      <vt:lpstr>Matplotlib subplots</vt:lpstr>
      <vt:lpstr>Figure Versus Axes</vt:lpstr>
      <vt:lpstr>Matplotlib – plot()</vt:lpstr>
      <vt:lpstr>Matplotlib – subplot()</vt:lpstr>
      <vt:lpstr>Matplotlib – scatter()</vt:lpstr>
      <vt:lpstr>Matplotlib – scatter()</vt:lpstr>
      <vt:lpstr>Matplotlib – bar()</vt:lpstr>
      <vt:lpstr>Matplotlib – pie()</vt:lpstr>
      <vt:lpstr>Seaborn</vt:lpstr>
      <vt:lpstr>Seaborn</vt:lpstr>
      <vt:lpstr>Seaborn: pretty graphs</vt:lpstr>
      <vt:lpstr>Seaborn pretty plots</vt:lpstr>
      <vt:lpstr>Seaborn – heatmap()</vt:lpstr>
      <vt:lpstr>Seaborn – tsplot()</vt:lpstr>
      <vt:lpstr>Seaborn – barplot() - Ease of use</vt:lpstr>
      <vt:lpstr>Seaborn – barplot() - Ease of use</vt:lpstr>
      <vt:lpstr>Seaborn – regplot()</vt:lpstr>
      <vt:lpstr>Seaborn – regplot()</vt:lpstr>
      <vt:lpstr>Seaborn – regplot()</vt:lpstr>
      <vt:lpstr>Seaborn Heatmap</vt:lpstr>
      <vt:lpstr>Seaborn time series plot</vt:lpstr>
      <vt:lpstr>ggplot</vt:lpstr>
      <vt:lpstr>Ggplot</vt:lpstr>
      <vt:lpstr>gplot</vt:lpstr>
      <vt:lpstr>Ggplot</vt:lpstr>
      <vt:lpstr>ggplot examples</vt:lpstr>
      <vt:lpstr>Ggplot examples</vt:lpstr>
      <vt:lpstr>ggplot Quick Example</vt:lpstr>
      <vt:lpstr>ggplot Quick Example: Layers</vt:lpstr>
      <vt:lpstr>ggplot Syntax</vt:lpstr>
      <vt:lpstr>Ggplot – general syntax</vt:lpstr>
      <vt:lpstr>Ggplot point and line plots</vt:lpstr>
      <vt:lpstr>Ggplot point and line plots</vt:lpstr>
      <vt:lpstr>Lab: Graphs / ggplot-qplot</vt:lpstr>
      <vt:lpstr>Lab: Graphs / ggplot-qplot</vt:lpstr>
      <vt:lpstr>Statistical Graphs</vt:lpstr>
      <vt:lpstr>Statistical Graphs</vt:lpstr>
      <vt:lpstr>Visualizing Data</vt:lpstr>
      <vt:lpstr>Visualizing Data</vt:lpstr>
      <vt:lpstr>Boxplot / Box-and-Whisker Plot</vt:lpstr>
      <vt:lpstr>Boxplot / Box-and-Whisker Plot</vt:lpstr>
      <vt:lpstr>BoxPlot : Sample Code (R)</vt:lpstr>
      <vt:lpstr>BoxPlot : Sample Code (Python)</vt:lpstr>
      <vt:lpstr>Boxplot / Box-and-Whisker Plot</vt:lpstr>
      <vt:lpstr>Histogram (R)</vt:lpstr>
      <vt:lpstr>Histogram (Python)</vt:lpstr>
      <vt:lpstr>Histograms</vt:lpstr>
      <vt:lpstr>Scatter Plot (Python)</vt:lpstr>
      <vt:lpstr>Examples</vt:lpstr>
      <vt:lpstr>Bar Plots: Matplotlib</vt:lpstr>
      <vt:lpstr>Barplot: Seaborn</vt:lpstr>
      <vt:lpstr>PowerPoint Presentation</vt:lpstr>
      <vt:lpstr>Lab: matplotlib - intro</vt:lpstr>
      <vt:lpstr>Lab: matplotlib - cars</vt:lpstr>
      <vt:lpstr>Review</vt:lpstr>
    </vt:vector>
  </TitlesOfParts>
  <Company>Elephant Scale LLC &amp; LearningPatterns Inc.</Company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Spark</dc:title>
  <dc:subject>Spark</dc:subject>
  <dc:creator>Elephant Scale</dc:creator>
  <cp:lastModifiedBy>Abishek</cp:lastModifiedBy>
  <cp:revision>4350</cp:revision>
  <cp:lastPrinted>2018-04-17T17:07:14Z</cp:lastPrinted>
  <dcterms:created xsi:type="dcterms:W3CDTF">2010-07-13T15:22:01Z</dcterms:created>
  <dcterms:modified xsi:type="dcterms:W3CDTF">2018-08-08T04:07:27Z</dcterms:modified>
</cp:coreProperties>
</file>